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256" r:id="rId2"/>
    <p:sldId id="289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3" r:id="rId21"/>
    <p:sldId id="314" r:id="rId22"/>
    <p:sldId id="336" r:id="rId23"/>
    <p:sldId id="315" r:id="rId24"/>
    <p:sldId id="316" r:id="rId25"/>
    <p:sldId id="317" r:id="rId26"/>
    <p:sldId id="33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38" r:id="rId35"/>
    <p:sldId id="329" r:id="rId36"/>
    <p:sldId id="330" r:id="rId37"/>
    <p:sldId id="331" r:id="rId38"/>
    <p:sldId id="332" r:id="rId39"/>
    <p:sldId id="333" r:id="rId40"/>
    <p:sldId id="334" r:id="rId41"/>
    <p:sldId id="33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5470-D612-44A3-89DE-AA28BE727109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AE46-F31B-4508-AFB1-52947E48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AE46-F31B-4508-AFB1-52947E48F7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9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AE46-F31B-4508-AFB1-52947E48F7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90F72-CA8D-4954-8F0C-4A99B7766A4C}" type="datetime1">
              <a:rPr lang="en-US" smtClean="0"/>
              <a:t>4/2/2013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BED-BF09-4D77-A7C3-9C9DB984A092}" type="datetime1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87D2-5B5A-486D-8F14-8475A9B5356B}" type="datetime1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D63-74EA-4D01-B313-030F36B2AC63}" type="datetime1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AB193A-8C5E-491D-8AB6-0B3C5167AB92}" type="datetime1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065-CD6C-40A1-A5A0-5487B2995FC3}" type="datetime1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F4CB-4144-4306-93BC-A3E0F3C4C96F}" type="datetime1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21D9-928F-46C2-AE46-86493B31D084}" type="datetime1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9688-4263-418B-892A-95B39A845A1D}" type="datetime1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5731-B950-4D37-9FB6-15878DEB9581}" type="datetime1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295A-BB9F-4C98-A968-4A570DC26C2A}" type="datetime1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B421F7-827D-4411-94DA-6ED61583EBF9}" type="datetime1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9.bin"/><Relationship Id="rId18" Type="http://schemas.openxmlformats.org/officeDocument/2006/relationships/oleObject" Target="../embeddings/oleObject134.bin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7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8.bin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27.bin"/><Relationship Id="rId24" Type="http://schemas.openxmlformats.org/officeDocument/2006/relationships/oleObject" Target="../embeddings/oleObject140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31.bin"/><Relationship Id="rId23" Type="http://schemas.openxmlformats.org/officeDocument/2006/relationships/oleObject" Target="../embeddings/oleObject139.bin"/><Relationship Id="rId10" Type="http://schemas.openxmlformats.org/officeDocument/2006/relationships/oleObject" Target="../embeddings/oleObject126.bin"/><Relationship Id="rId19" Type="http://schemas.openxmlformats.org/officeDocument/2006/relationships/oleObject" Target="../embeddings/oleObject135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25.bin"/><Relationship Id="rId14" Type="http://schemas.openxmlformats.org/officeDocument/2006/relationships/oleObject" Target="../embeddings/oleObject130.bin"/><Relationship Id="rId22" Type="http://schemas.openxmlformats.org/officeDocument/2006/relationships/oleObject" Target="../embeddings/oleObject1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41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147.bin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19" Type="http://schemas.openxmlformats.org/officeDocument/2006/relationships/oleObject" Target="../embeddings/oleObject154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defence.org/Contents/AircrackORIGINAL.html" TargetMode="External"/><Relationship Id="rId2" Type="http://schemas.openxmlformats.org/officeDocument/2006/relationships/hyperlink" Target="http://airsnort.shm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plab.sourceforge.net/" TargetMode="External"/><Relationship Id="rId5" Type="http://schemas.openxmlformats.org/officeDocument/2006/relationships/hyperlink" Target="https://github.com/TigerSecurity/gerix-wifi-cracker" TargetMode="External"/><Relationship Id="rId4" Type="http://schemas.openxmlformats.org/officeDocument/2006/relationships/hyperlink" Target="http://www.aircrack-ng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15.bin"/><Relationship Id="rId34" Type="http://schemas.openxmlformats.org/officeDocument/2006/relationships/oleObject" Target="../embeddings/oleObject28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8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2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54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50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9.bin"/><Relationship Id="rId30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8.bin"/><Relationship Id="rId29" Type="http://schemas.openxmlformats.org/officeDocument/2006/relationships/oleObject" Target="../embeddings/oleObject7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72.bin"/><Relationship Id="rId32" Type="http://schemas.openxmlformats.org/officeDocument/2006/relationships/oleObject" Target="../embeddings/oleObject80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71.bin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9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70.bin"/><Relationship Id="rId27" Type="http://schemas.openxmlformats.org/officeDocument/2006/relationships/oleObject" Target="../embeddings/oleObject75.bin"/><Relationship Id="rId30" Type="http://schemas.openxmlformats.org/officeDocument/2006/relationships/oleObject" Target="../embeddings/oleObject7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3.bin"/><Relationship Id="rId3" Type="http://schemas.openxmlformats.org/officeDocument/2006/relationships/oleObject" Target="../embeddings/oleObject81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0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01.bin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4.bin"/><Relationship Id="rId3" Type="http://schemas.openxmlformats.org/officeDocument/2006/relationships/image" Target="../media/image5.png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0.bin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8.bin"/><Relationship Id="rId29" Type="http://schemas.openxmlformats.org/officeDocument/2006/relationships/oleObject" Target="../embeddings/oleObject11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9.bin"/><Relationship Id="rId24" Type="http://schemas.openxmlformats.org/officeDocument/2006/relationships/oleObject" Target="../embeddings/oleObject112.bin"/><Relationship Id="rId32" Type="http://schemas.openxmlformats.org/officeDocument/2006/relationships/oleObject" Target="../embeddings/oleObject120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11.bin"/><Relationship Id="rId28" Type="http://schemas.openxmlformats.org/officeDocument/2006/relationships/oleObject" Target="../embeddings/oleObject116.bin"/><Relationship Id="rId10" Type="http://schemas.openxmlformats.org/officeDocument/2006/relationships/oleObject" Target="../embeddings/oleObject98.bin"/><Relationship Id="rId19" Type="http://schemas.openxmlformats.org/officeDocument/2006/relationships/oleObject" Target="../embeddings/oleObject107.bin"/><Relationship Id="rId31" Type="http://schemas.openxmlformats.org/officeDocument/2006/relationships/oleObject" Target="../embeddings/oleObject119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10.bin"/><Relationship Id="rId27" Type="http://schemas.openxmlformats.org/officeDocument/2006/relationships/oleObject" Target="../embeddings/oleObject115.bin"/><Relationship Id="rId30" Type="http://schemas.openxmlformats.org/officeDocument/2006/relationships/oleObject" Target="../embeddings/oleObject1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in IEEE </a:t>
            </a:r>
            <a:r>
              <a:rPr lang="en-US" dirty="0" smtClean="0"/>
              <a:t>802.11 WLANs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INFSCI 1075: </a:t>
            </a:r>
            <a:r>
              <a:rPr lang="en-US" smtClean="0"/>
              <a:t>Network Security  </a:t>
            </a:r>
            <a:r>
              <a:rPr lang="en-US"/>
              <a:t>–  Spring 2013</a:t>
            </a:r>
            <a:endParaRPr lang="en-US" dirty="0" smtClean="0"/>
          </a:p>
          <a:p>
            <a:r>
              <a:rPr lang="en-US" dirty="0" smtClean="0"/>
              <a:t>Amir </a:t>
            </a:r>
            <a:r>
              <a:rPr lang="en-US" dirty="0" err="1" smtClean="0"/>
              <a:t>Masoumzadeh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Wireless Network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52943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40"/>
          <p:cNvSpPr>
            <a:spLocks noChangeArrowheads="1"/>
          </p:cNvSpPr>
          <p:nvPr/>
        </p:nvSpPr>
        <p:spPr bwMode="auto">
          <a:xfrm>
            <a:off x="53721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08"/>
          <p:cNvGrpSpPr>
            <a:grpSpLocks/>
          </p:cNvGrpSpPr>
          <p:nvPr/>
        </p:nvGrpSpPr>
        <p:grpSpPr bwMode="auto">
          <a:xfrm>
            <a:off x="685800" y="1717675"/>
            <a:ext cx="1755775" cy="1625600"/>
            <a:chOff x="1824" y="1076"/>
            <a:chExt cx="1106" cy="1024"/>
          </a:xfrm>
        </p:grpSpPr>
        <p:sp>
          <p:nvSpPr>
            <p:cNvPr id="8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0" name="Clip" r:id="rId3" imgW="819000" imgH="847800" progId="MS_ClipArt_Gallery.2">
                      <p:embed/>
                    </p:oleObj>
                  </mc:Choice>
                  <mc:Fallback>
                    <p:oleObj name="Clip" r:id="rId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1" name="Clip" r:id="rId5" imgW="1266840" imgH="1200240" progId="MS_ClipArt_Gallery.2">
                      <p:embed/>
                    </p:oleObj>
                  </mc:Choice>
                  <mc:Fallback>
                    <p:oleObj name="Clip" r:id="rId5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5346700" y="1362075"/>
            <a:ext cx="31496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13" name="Group 137"/>
          <p:cNvGrpSpPr>
            <a:grpSpLocks/>
          </p:cNvGrpSpPr>
          <p:nvPr/>
        </p:nvGrpSpPr>
        <p:grpSpPr bwMode="auto">
          <a:xfrm>
            <a:off x="1990725" y="3041650"/>
            <a:ext cx="1755775" cy="1625600"/>
            <a:chOff x="1824" y="1076"/>
            <a:chExt cx="1106" cy="1024"/>
          </a:xfrm>
        </p:grpSpPr>
        <p:sp>
          <p:nvSpPr>
            <p:cNvPr id="14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6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2" name="Clip" r:id="rId7" imgW="819000" imgH="847800" progId="MS_ClipArt_Gallery.2">
                      <p:embed/>
                    </p:oleObj>
                  </mc:Choice>
                  <mc:Fallback>
                    <p:oleObj name="Clip" r:id="rId7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3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98"/>
          <p:cNvGrpSpPr>
            <a:grpSpLocks/>
          </p:cNvGrpSpPr>
          <p:nvPr/>
        </p:nvGrpSpPr>
        <p:grpSpPr bwMode="auto">
          <a:xfrm>
            <a:off x="1743075" y="4765675"/>
            <a:ext cx="1755775" cy="1625600"/>
            <a:chOff x="1824" y="1076"/>
            <a:chExt cx="1106" cy="1024"/>
          </a:xfrm>
        </p:grpSpPr>
        <p:sp>
          <p:nvSpPr>
            <p:cNvPr id="19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21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4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5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3" name="Group 203"/>
          <p:cNvGrpSpPr>
            <a:grpSpLocks/>
          </p:cNvGrpSpPr>
          <p:nvPr/>
        </p:nvGrpSpPr>
        <p:grpSpPr bwMode="auto">
          <a:xfrm>
            <a:off x="857250" y="2317750"/>
            <a:ext cx="1755775" cy="1625600"/>
            <a:chOff x="1824" y="1076"/>
            <a:chExt cx="1106" cy="1024"/>
          </a:xfrm>
        </p:grpSpPr>
        <p:sp>
          <p:nvSpPr>
            <p:cNvPr id="24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26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6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7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" name="Group 112"/>
          <p:cNvGrpSpPr>
            <a:grpSpLocks/>
          </p:cNvGrpSpPr>
          <p:nvPr/>
        </p:nvGrpSpPr>
        <p:grpSpPr bwMode="auto">
          <a:xfrm>
            <a:off x="1430338" y="2741613"/>
            <a:ext cx="1755775" cy="1625600"/>
            <a:chOff x="1824" y="1076"/>
            <a:chExt cx="1106" cy="1024"/>
          </a:xfrm>
        </p:grpSpPr>
        <p:sp>
          <p:nvSpPr>
            <p:cNvPr id="29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1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8" name="Clip" r:id="rId13" imgW="819000" imgH="847800" progId="MS_ClipArt_Gallery.2">
                      <p:embed/>
                    </p:oleObj>
                  </mc:Choice>
                  <mc:Fallback>
                    <p:oleObj name="Clip" r:id="rId1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9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3" name="Group 239"/>
          <p:cNvGrpSpPr>
            <a:grpSpLocks/>
          </p:cNvGrpSpPr>
          <p:nvPr/>
        </p:nvGrpSpPr>
        <p:grpSpPr bwMode="auto">
          <a:xfrm>
            <a:off x="688975" y="1468438"/>
            <a:ext cx="3543300" cy="4935537"/>
            <a:chOff x="2346" y="893"/>
            <a:chExt cx="2232" cy="3109"/>
          </a:xfrm>
        </p:grpSpPr>
        <p:sp>
          <p:nvSpPr>
            <p:cNvPr id="34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53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0" name="Clip" r:id="rId15" imgW="819000" imgH="847800" progId="MS_ClipArt_Gallery.2">
                      <p:embed/>
                    </p:oleObj>
                  </mc:Choice>
                  <mc:Fallback>
                    <p:oleObj name="Clip" r:id="rId1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1" name="Clip" r:id="rId16" imgW="1266840" imgH="1200240" progId="MS_ClipArt_Gallery.2">
                      <p:embed/>
                    </p:oleObj>
                  </mc:Choice>
                  <mc:Fallback>
                    <p:oleObj name="Clip" r:id="rId16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51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2" name="Clip" r:id="rId17" imgW="819000" imgH="847800" progId="MS_ClipArt_Gallery.2">
                      <p:embed/>
                    </p:oleObj>
                  </mc:Choice>
                  <mc:Fallback>
                    <p:oleObj name="Clip" r:id="rId17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3" name="Clip" r:id="rId18" imgW="1266840" imgH="1200240" progId="MS_ClipArt_Gallery.2">
                      <p:embed/>
                    </p:oleObj>
                  </mc:Choice>
                  <mc:Fallback>
                    <p:oleObj name="Clip" r:id="rId1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9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4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5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7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6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7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9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57625" y="1954212"/>
            <a:ext cx="5200650" cy="475138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80213" y="3889375"/>
            <a:ext cx="2055812" cy="1946275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38688" y="2151062"/>
            <a:ext cx="2055812" cy="1946275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418388" y="3265487"/>
            <a:ext cx="417512" cy="192088"/>
            <a:chOff x="3600" y="219"/>
            <a:chExt cx="360" cy="17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-96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00663" y="3235325"/>
            <a:ext cx="415925" cy="509587"/>
            <a:chOff x="2870" y="1518"/>
            <a:chExt cx="292" cy="32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8" name="Clip" r:id="rId3" imgW="819000" imgH="847800" progId="MS_ClipArt_Gallery.2">
                    <p:embed/>
                  </p:oleObj>
                </mc:Choice>
                <mc:Fallback>
                  <p:oleObj name="Clip" r:id="rId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9" name="Clip" r:id="rId5" imgW="1266840" imgH="1200240" progId="MS_ClipArt_Gallery.2">
                    <p:embed/>
                  </p:oleObj>
                </mc:Choice>
                <mc:Fallback>
                  <p:oleObj name="Clip" r:id="rId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322888" y="4067175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BSS 1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608888" y="3452812"/>
            <a:ext cx="192087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396038" y="3390900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7581900" y="2343150"/>
            <a:ext cx="214313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818313" y="1162050"/>
            <a:ext cx="2012950" cy="1444625"/>
            <a:chOff x="3718" y="1392"/>
            <a:chExt cx="1514" cy="1110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718" y="1700"/>
              <a:ext cx="149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 sz="1400"/>
                <a:t>Wired infrastructure</a:t>
              </a:r>
            </a:p>
          </p:txBody>
        </p:sp>
      </p:grp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753350" y="3067050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929313" y="2922587"/>
            <a:ext cx="782637" cy="917575"/>
            <a:chOff x="1952" y="1032"/>
            <a:chExt cx="589" cy="706"/>
          </a:xfrm>
        </p:grpSpPr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36" name="Picture 36" descr="31u_bnrz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5024438" y="2651125"/>
            <a:ext cx="414337" cy="511175"/>
            <a:chOff x="2870" y="1518"/>
            <a:chExt cx="292" cy="320"/>
          </a:xfrm>
        </p:grpSpPr>
        <p:graphicFrame>
          <p:nvGraphicFramePr>
            <p:cNvPr id="55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0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1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7"/>
          <p:cNvGrpSpPr>
            <a:grpSpLocks/>
          </p:cNvGrpSpPr>
          <p:nvPr/>
        </p:nvGrpSpPr>
        <p:grpSpPr bwMode="auto">
          <a:xfrm>
            <a:off x="5576888" y="2433637"/>
            <a:ext cx="415925" cy="509588"/>
            <a:chOff x="2870" y="1518"/>
            <a:chExt cx="292" cy="320"/>
          </a:xfrm>
        </p:grpSpPr>
        <p:graphicFrame>
          <p:nvGraphicFramePr>
            <p:cNvPr id="58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2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3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7481888" y="3890962"/>
            <a:ext cx="782637" cy="917575"/>
            <a:chOff x="1952" y="1032"/>
            <a:chExt cx="589" cy="706"/>
          </a:xfrm>
        </p:grpSpPr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62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63" name="Picture 63" descr="31u_bnrz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" name="Group 81"/>
          <p:cNvGrpSpPr>
            <a:grpSpLocks/>
          </p:cNvGrpSpPr>
          <p:nvPr/>
        </p:nvGrpSpPr>
        <p:grpSpPr bwMode="auto">
          <a:xfrm>
            <a:off x="6992938" y="4421187"/>
            <a:ext cx="414337" cy="509588"/>
            <a:chOff x="2870" y="1518"/>
            <a:chExt cx="292" cy="320"/>
          </a:xfrm>
        </p:grpSpPr>
        <p:graphicFrame>
          <p:nvGraphicFramePr>
            <p:cNvPr id="82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4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5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Group 84"/>
          <p:cNvGrpSpPr>
            <a:grpSpLocks/>
          </p:cNvGrpSpPr>
          <p:nvPr/>
        </p:nvGrpSpPr>
        <p:grpSpPr bwMode="auto">
          <a:xfrm>
            <a:off x="7172325" y="4962525"/>
            <a:ext cx="415925" cy="509587"/>
            <a:chOff x="2870" y="1518"/>
            <a:chExt cx="292" cy="320"/>
          </a:xfrm>
        </p:grpSpPr>
        <p:graphicFrame>
          <p:nvGraphicFramePr>
            <p:cNvPr id="85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6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7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8204200" y="4430712"/>
            <a:ext cx="415925" cy="511175"/>
            <a:chOff x="2870" y="1518"/>
            <a:chExt cx="292" cy="320"/>
          </a:xfrm>
        </p:grpSpPr>
        <p:graphicFrame>
          <p:nvGraphicFramePr>
            <p:cNvPr id="88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8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9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90"/>
          <p:cNvGrpSpPr>
            <a:grpSpLocks/>
          </p:cNvGrpSpPr>
          <p:nvPr/>
        </p:nvGrpSpPr>
        <p:grpSpPr bwMode="auto">
          <a:xfrm>
            <a:off x="7758113" y="4972050"/>
            <a:ext cx="414337" cy="509587"/>
            <a:chOff x="2870" y="1518"/>
            <a:chExt cx="292" cy="320"/>
          </a:xfrm>
        </p:grpSpPr>
        <p:graphicFrame>
          <p:nvGraphicFramePr>
            <p:cNvPr id="91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0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1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5746750" y="2152650"/>
            <a:ext cx="95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BSA 1</a:t>
            </a: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4710112" y="5966618"/>
            <a:ext cx="416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ESS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81488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Access Point</a:t>
            </a:r>
          </a:p>
          <a:p>
            <a:pPr lvl="1"/>
            <a:r>
              <a:rPr lang="en-US" dirty="0"/>
              <a:t>Provides access to distribution services </a:t>
            </a:r>
            <a:r>
              <a:rPr lang="en-US" dirty="0" smtClean="0"/>
              <a:t>via </a:t>
            </a:r>
            <a:r>
              <a:rPr lang="en-US" dirty="0"/>
              <a:t>the wireless medium</a:t>
            </a:r>
          </a:p>
          <a:p>
            <a:r>
              <a:rPr lang="en-US" dirty="0"/>
              <a:t>Basic Service Area (BSA)</a:t>
            </a:r>
          </a:p>
          <a:p>
            <a:pPr lvl="1"/>
            <a:r>
              <a:rPr lang="en-US" dirty="0"/>
              <a:t>The coverage area of one access point</a:t>
            </a:r>
          </a:p>
          <a:p>
            <a:r>
              <a:rPr lang="en-US" dirty="0"/>
              <a:t>Basic Service Set (BSS)</a:t>
            </a:r>
          </a:p>
          <a:p>
            <a:pPr lvl="1"/>
            <a:r>
              <a:rPr lang="en-US" dirty="0"/>
              <a:t>A set of stations controlled by </a:t>
            </a:r>
            <a:r>
              <a:rPr lang="en-US" dirty="0" smtClean="0"/>
              <a:t>one access </a:t>
            </a:r>
            <a:r>
              <a:rPr lang="en-US" dirty="0"/>
              <a:t>point</a:t>
            </a:r>
          </a:p>
          <a:p>
            <a:r>
              <a:rPr lang="en-US" dirty="0"/>
              <a:t>Distribution system</a:t>
            </a:r>
          </a:p>
          <a:p>
            <a:pPr lvl="1"/>
            <a:r>
              <a:rPr lang="en-US" dirty="0"/>
              <a:t>The fixed (wired) infrastructure used to </a:t>
            </a:r>
            <a:r>
              <a:rPr lang="en-US" dirty="0" smtClean="0"/>
              <a:t>connect </a:t>
            </a:r>
            <a:r>
              <a:rPr lang="en-US" dirty="0"/>
              <a:t>a set of BSSs to create an extended service set (ESS)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Messages in 802.11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Control messages</a:t>
            </a:r>
          </a:p>
          <a:p>
            <a:pPr lvl="1"/>
            <a:r>
              <a:rPr lang="en-US" dirty="0"/>
              <a:t>Short messages – primarily ACKs</a:t>
            </a:r>
          </a:p>
          <a:p>
            <a:r>
              <a:rPr lang="en-US" dirty="0"/>
              <a:t>Management messages</a:t>
            </a:r>
          </a:p>
          <a:p>
            <a:pPr lvl="1"/>
            <a:r>
              <a:rPr lang="en-US" dirty="0"/>
              <a:t>Messages between MSs and APs to negotiate set-up</a:t>
            </a:r>
          </a:p>
          <a:p>
            <a:pPr lvl="1"/>
            <a:r>
              <a:rPr lang="en-US" dirty="0"/>
              <a:t>Examples are association request and responses</a:t>
            </a:r>
          </a:p>
          <a:p>
            <a:pPr lvl="1"/>
            <a:r>
              <a:rPr lang="en-US" dirty="0"/>
              <a:t>Carries information about capabilities of the network (data rates, radio parameters, power saving flags, etc.)</a:t>
            </a:r>
          </a:p>
          <a:p>
            <a:r>
              <a:rPr lang="en-US" dirty="0"/>
              <a:t>Data frames</a:t>
            </a:r>
          </a:p>
          <a:p>
            <a:pPr lvl="1"/>
            <a:r>
              <a:rPr lang="en-US" dirty="0"/>
              <a:t>Actual layer 2 frames transmitted by either the AP or the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Frames in 802.11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Timestamp, beacon interval, capabilities, ESSID, traffic indication map (TIM)</a:t>
            </a:r>
          </a:p>
          <a:p>
            <a:pPr lvl="2"/>
            <a:r>
              <a:rPr lang="en-US" dirty="0"/>
              <a:t>TIM: Contains a list of stations for which unicast data frames are buffered in the access point while they were asleep</a:t>
            </a:r>
          </a:p>
          <a:p>
            <a:pPr lvl="2"/>
            <a:r>
              <a:rPr lang="en-US" dirty="0"/>
              <a:t>Capabilities: data rates, radio parameters, power saving flags, etc.</a:t>
            </a:r>
          </a:p>
          <a:p>
            <a:r>
              <a:rPr lang="en-US" dirty="0"/>
              <a:t>Probe</a:t>
            </a:r>
          </a:p>
          <a:p>
            <a:pPr lvl="1"/>
            <a:r>
              <a:rPr lang="en-US" dirty="0"/>
              <a:t>ESSID, Capabilities, Supported Rates</a:t>
            </a:r>
          </a:p>
          <a:p>
            <a:r>
              <a:rPr lang="en-US" dirty="0"/>
              <a:t>Probe Response</a:t>
            </a:r>
          </a:p>
          <a:p>
            <a:pPr lvl="1"/>
            <a:r>
              <a:rPr lang="en-US" dirty="0"/>
              <a:t>Same as beacon except for TIM</a:t>
            </a:r>
          </a:p>
          <a:p>
            <a:r>
              <a:rPr lang="en-US" dirty="0"/>
              <a:t>Re-association Request</a:t>
            </a:r>
          </a:p>
          <a:p>
            <a:pPr lvl="1"/>
            <a:r>
              <a:rPr lang="en-US" dirty="0"/>
              <a:t>Capability, listen interval, ESSID, supported rates, old AP address</a:t>
            </a:r>
          </a:p>
          <a:p>
            <a:r>
              <a:rPr lang="en-US" dirty="0"/>
              <a:t>Re-association Response</a:t>
            </a:r>
          </a:p>
          <a:p>
            <a:pPr lvl="1"/>
            <a:r>
              <a:rPr lang="en-US" dirty="0"/>
              <a:t>Capability, status code, station ID, supported rates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8229600" cy="2956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Beacon is a message that is transmitted quasi-periodically by the access point</a:t>
            </a:r>
          </a:p>
          <a:p>
            <a:r>
              <a:rPr lang="en-US" dirty="0"/>
              <a:t>It contains information such as the BSS-ID, timestamp (for synchronization), traffic indication map (for sleep mode), power management, and roaming</a:t>
            </a:r>
          </a:p>
          <a:p>
            <a:r>
              <a:rPr lang="en-US" dirty="0" smtClean="0"/>
              <a:t>Beacons are </a:t>
            </a:r>
            <a:r>
              <a:rPr lang="en-US" dirty="0"/>
              <a:t>always transmitted at the expected beacon interval unless the medium is busy</a:t>
            </a:r>
          </a:p>
          <a:p>
            <a:r>
              <a:rPr lang="en-US" dirty="0"/>
              <a:t>RSS (Received Signal Strength) measurements are made based on the beacon message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17663" y="1219200"/>
            <a:ext cx="5883275" cy="1752600"/>
            <a:chOff x="1344" y="1248"/>
            <a:chExt cx="3706" cy="110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392" y="1248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536" y="12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V="1">
              <a:off x="2304" y="12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flipV="1">
              <a:off x="3072" y="12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flipV="1">
              <a:off x="3888" y="12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92" y="1824"/>
              <a:ext cx="27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92" y="2352"/>
              <a:ext cx="27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584" y="163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352" y="163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56" y="163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36" y="1632"/>
              <a:ext cx="28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44" y="2160"/>
              <a:ext cx="240" cy="19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016" y="2160"/>
              <a:ext cx="240" cy="19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36" y="2160"/>
              <a:ext cx="720" cy="19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416" y="1564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Arial" charset="0"/>
                </a:rPr>
                <a:t>Beacon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416" y="1948"/>
              <a:ext cx="63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Arial" charset="0"/>
                </a:rPr>
                <a:t>Medium</a:t>
              </a:r>
            </a:p>
            <a:p>
              <a:pPr eaLnBrk="1" hangingPunct="1"/>
              <a:r>
                <a:rPr lang="en-US">
                  <a:latin typeface="Arial" charset="0"/>
                  <a:cs typeface="Arial" charset="0"/>
                </a:rPr>
                <a:t>Busy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deliver a frame to a MS</a:t>
            </a:r>
          </a:p>
          <a:p>
            <a:pPr lvl="1"/>
            <a:r>
              <a:rPr lang="en-US" dirty="0"/>
              <a:t>The distribution system must know which AP is serving the MS</a:t>
            </a:r>
          </a:p>
          <a:p>
            <a:r>
              <a:rPr lang="en-US" dirty="0"/>
              <a:t>Association</a:t>
            </a:r>
          </a:p>
          <a:p>
            <a:pPr lvl="1"/>
            <a:r>
              <a:rPr lang="en-US" dirty="0"/>
              <a:t>Procedure by which </a:t>
            </a:r>
            <a:r>
              <a:rPr lang="en-US" dirty="0" smtClean="0"/>
              <a:t>an </a:t>
            </a:r>
            <a:r>
              <a:rPr lang="en-US" dirty="0"/>
              <a:t>MS “registers” with an AP</a:t>
            </a:r>
          </a:p>
          <a:p>
            <a:pPr lvl="1"/>
            <a:r>
              <a:rPr lang="en-US" dirty="0"/>
              <a:t>Only after association can </a:t>
            </a:r>
            <a:r>
              <a:rPr lang="en-US" dirty="0" smtClean="0"/>
              <a:t>an </a:t>
            </a:r>
            <a:r>
              <a:rPr lang="en-US" dirty="0"/>
              <a:t>MS send packets through an AP</a:t>
            </a:r>
          </a:p>
          <a:p>
            <a:r>
              <a:rPr lang="en-US" dirty="0"/>
              <a:t>How is the association information maintained in the distribution system is NOT specified by the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Re-association and Dissociation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re-association service is used when a MS moves from one BSS to another within the same ESS</a:t>
            </a:r>
          </a:p>
          <a:p>
            <a:pPr lvl="1"/>
            <a:r>
              <a:rPr lang="en-US" dirty="0"/>
              <a:t>It is always initiated by the MS</a:t>
            </a:r>
          </a:p>
          <a:p>
            <a:pPr lvl="1"/>
            <a:r>
              <a:rPr lang="en-US" dirty="0"/>
              <a:t>It enables the distribution system to recognize the fact that the MS has moved its association from one AP to another</a:t>
            </a:r>
          </a:p>
          <a:p>
            <a:r>
              <a:rPr lang="en-US" dirty="0"/>
              <a:t>The dissociation service is used to terminate an association</a:t>
            </a:r>
          </a:p>
          <a:p>
            <a:pPr lvl="1"/>
            <a:r>
              <a:rPr lang="en-US" dirty="0"/>
              <a:t>It may be invoked by either party to an association (the AP or the MS)</a:t>
            </a:r>
          </a:p>
          <a:p>
            <a:pPr lvl="1"/>
            <a:r>
              <a:rPr lang="en-US" dirty="0"/>
              <a:t>It is a notification and not a request. It cannot be refused</a:t>
            </a:r>
          </a:p>
          <a:p>
            <a:pPr lvl="1"/>
            <a:r>
              <a:rPr lang="en-US" dirty="0"/>
              <a:t>MSs leaving a BSS will send a dissociation message to the AP which need not be always received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Wired Equivalent </a:t>
            </a:r>
            <a:r>
              <a:rPr lang="en-US" dirty="0" smtClean="0"/>
              <a:t>Privacy (WEP)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The only standard for WLAN security till 2000</a:t>
            </a:r>
          </a:p>
          <a:p>
            <a:pPr lvl="1"/>
            <a:r>
              <a:rPr lang="en-US" dirty="0"/>
              <a:t>Still used by a large number of legacy implementations</a:t>
            </a:r>
          </a:p>
          <a:p>
            <a:r>
              <a:rPr lang="en-US" dirty="0"/>
              <a:t>Objectives behind WEP</a:t>
            </a:r>
          </a:p>
          <a:p>
            <a:pPr lvl="1"/>
            <a:r>
              <a:rPr lang="en-US" dirty="0"/>
              <a:t>“Reasonable” strength</a:t>
            </a:r>
          </a:p>
          <a:p>
            <a:pPr lvl="2"/>
            <a:r>
              <a:rPr lang="en-US" dirty="0"/>
              <a:t>Intended to make it difficult to </a:t>
            </a:r>
            <a:r>
              <a:rPr lang="en-US" dirty="0" smtClean="0"/>
              <a:t>break in </a:t>
            </a:r>
            <a:r>
              <a:rPr lang="en-US" dirty="0"/>
              <a:t>like a wired network</a:t>
            </a:r>
          </a:p>
          <a:p>
            <a:pPr lvl="1"/>
            <a:r>
              <a:rPr lang="en-US" dirty="0"/>
              <a:t>Self synchronizing</a:t>
            </a:r>
          </a:p>
          <a:p>
            <a:pPr lvl="2"/>
            <a:r>
              <a:rPr lang="en-US" dirty="0"/>
              <a:t>Each frame is encrypted independently of the others</a:t>
            </a:r>
          </a:p>
          <a:p>
            <a:pPr lvl="1"/>
            <a:r>
              <a:rPr lang="en-US" dirty="0"/>
              <a:t>Efficient</a:t>
            </a:r>
          </a:p>
          <a:p>
            <a:pPr lvl="2"/>
            <a:r>
              <a:rPr lang="en-US" dirty="0"/>
              <a:t>It must be fast and in software or hardware</a:t>
            </a:r>
          </a:p>
          <a:p>
            <a:pPr lvl="1"/>
            <a:r>
              <a:rPr lang="en-US" dirty="0"/>
              <a:t>Exportable</a:t>
            </a:r>
          </a:p>
          <a:p>
            <a:pPr lvl="2"/>
            <a:r>
              <a:rPr lang="en-US" dirty="0"/>
              <a:t>There must be no export restriction (1997) – use 40 bit keys</a:t>
            </a:r>
          </a:p>
          <a:p>
            <a:pPr lvl="1"/>
            <a:r>
              <a:rPr lang="en-US" dirty="0"/>
              <a:t>Optional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Keys are either 40 or 104 bits long and symmetric</a:t>
            </a:r>
          </a:p>
          <a:p>
            <a:pPr lvl="1"/>
            <a:r>
              <a:rPr lang="en-US" dirty="0"/>
              <a:t>Keys are static – they never change unless manually reconfigured</a:t>
            </a:r>
          </a:p>
          <a:p>
            <a:r>
              <a:rPr lang="en-US" dirty="0"/>
              <a:t>Two types – default and key mapping keys</a:t>
            </a:r>
          </a:p>
          <a:p>
            <a:r>
              <a:rPr lang="en-US" dirty="0"/>
              <a:t>Default key</a:t>
            </a:r>
          </a:p>
          <a:p>
            <a:pPr lvl="1"/>
            <a:r>
              <a:rPr lang="en-US" dirty="0"/>
              <a:t>All MSs and APs use a single set of keys</a:t>
            </a:r>
          </a:p>
          <a:p>
            <a:pPr lvl="1"/>
            <a:r>
              <a:rPr lang="en-US" dirty="0"/>
              <a:t>Also called shared key, group key, multicast key or simply key by vendors</a:t>
            </a:r>
          </a:p>
          <a:p>
            <a:pPr lvl="1"/>
            <a:r>
              <a:rPr lang="en-US" dirty="0"/>
              <a:t>Possible to have more than one default key (up to 4 values)</a:t>
            </a:r>
          </a:p>
          <a:p>
            <a:pPr lvl="2"/>
            <a:r>
              <a:rPr lang="en-US" dirty="0"/>
              <a:t>The default key in use is called the active key</a:t>
            </a:r>
          </a:p>
          <a:p>
            <a:pPr lvl="2"/>
            <a:r>
              <a:rPr lang="en-US" dirty="0"/>
              <a:t>Directional usage of keys is also possible</a:t>
            </a:r>
          </a:p>
          <a:p>
            <a:r>
              <a:rPr lang="en-US" dirty="0"/>
              <a:t>Key mapping keys – not widely deployed</a:t>
            </a:r>
          </a:p>
          <a:p>
            <a:pPr lvl="1"/>
            <a:r>
              <a:rPr lang="en-US" dirty="0"/>
              <a:t>Each MS has a unique key (also called per-station or individual key)</a:t>
            </a:r>
          </a:p>
          <a:p>
            <a:pPr lvl="1"/>
            <a:r>
              <a:rPr lang="en-US" dirty="0"/>
              <a:t>AP keeps a table of MSs and keys</a:t>
            </a:r>
          </a:p>
          <a:p>
            <a:pPr lvl="1"/>
            <a:r>
              <a:rPr lang="en-US" dirty="0"/>
              <a:t>Need a separate key for multicast/broadcast messages that is shared by all MSs</a:t>
            </a:r>
          </a:p>
          <a:p>
            <a:r>
              <a:rPr lang="en-US" dirty="0"/>
              <a:t>Both types of keys can be allowed simultaneously in a WLAN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Authentication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883771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 authentication</a:t>
            </a:r>
          </a:p>
          <a:p>
            <a:pPr lvl="1"/>
            <a:r>
              <a:rPr lang="en-US" dirty="0"/>
              <a:t>AP accepts connections from all MSs</a:t>
            </a:r>
          </a:p>
          <a:p>
            <a:pPr lvl="1"/>
            <a:r>
              <a:rPr lang="en-US" dirty="0"/>
              <a:t>MSs connect to any available AP that is willing to accept a connection</a:t>
            </a:r>
          </a:p>
          <a:p>
            <a:endParaRPr lang="en-US" dirty="0" smtClean="0"/>
          </a:p>
          <a:p>
            <a:r>
              <a:rPr lang="en-US" dirty="0" smtClean="0"/>
              <a:t>Shared </a:t>
            </a:r>
            <a:r>
              <a:rPr lang="en-US" dirty="0"/>
              <a:t>key authentication</a:t>
            </a:r>
          </a:p>
          <a:p>
            <a:pPr lvl="1"/>
            <a:r>
              <a:rPr lang="en-US" dirty="0"/>
              <a:t>Uses a version of the challenge response protocol</a:t>
            </a:r>
          </a:p>
          <a:p>
            <a:pPr lvl="1"/>
            <a:r>
              <a:rPr lang="en-US" dirty="0"/>
              <a:t>There is NO key exchange as part of the protocol</a:t>
            </a:r>
          </a:p>
          <a:p>
            <a:pPr lvl="1"/>
            <a:r>
              <a:rPr lang="en-US" dirty="0"/>
              <a:t>Easy to hijack sessions after authentication is performed if subsequent encryption is not used</a:t>
            </a:r>
          </a:p>
          <a:p>
            <a:pPr lvl="1"/>
            <a:r>
              <a:rPr lang="en-US" dirty="0"/>
              <a:t>Used primarily to eliminate confusion for honest MSs</a:t>
            </a:r>
          </a:p>
          <a:p>
            <a:pPr lvl="1"/>
            <a:r>
              <a:rPr lang="en-US" dirty="0"/>
              <a:t>Most systems do not implement any authentication at all</a:t>
            </a:r>
          </a:p>
          <a:p>
            <a:pPr lvl="1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268918" y="1447800"/>
            <a:ext cx="3548609" cy="1409226"/>
            <a:chOff x="5268918" y="1447800"/>
            <a:chExt cx="3548609" cy="1409226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5268918" y="1460902"/>
              <a:ext cx="648477" cy="784683"/>
              <a:chOff x="288" y="1141"/>
              <a:chExt cx="432" cy="539"/>
            </a:xfrm>
          </p:grpSpPr>
          <p:pic>
            <p:nvPicPr>
              <p:cNvPr id="32" name="Picture 34" descr="CiscoAironet1200WirelessAccessPoin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34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336" y="1141"/>
                <a:ext cx="249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>
                    <a:ea typeface="MS PGothic" pitchFamily="34" charset="-128"/>
                    <a:cs typeface="Arial" charset="0"/>
                  </a:rPr>
                  <a:t>AP</a:t>
                </a: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8205077" y="1447800"/>
              <a:ext cx="612450" cy="797785"/>
              <a:chOff x="2244" y="1132"/>
              <a:chExt cx="408" cy="548"/>
            </a:xfrm>
          </p:grpSpPr>
          <p:pic>
            <p:nvPicPr>
              <p:cNvPr id="30" name="Picture 37" descr="IBMlaptopimag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330"/>
                <a:ext cx="39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2244" y="1132"/>
                <a:ext cx="2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>
                    <a:ea typeface="MS PGothic" pitchFamily="34" charset="-128"/>
                    <a:cs typeface="Arial" charset="0"/>
                  </a:rPr>
                  <a:t>MS</a:t>
                </a:r>
              </a:p>
            </p:txBody>
          </p:sp>
        </p:grp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 flipH="1">
              <a:off x="5845342" y="2175706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 flipH="1">
              <a:off x="5845342" y="2525101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6061501" y="1864162"/>
              <a:ext cx="1699250" cy="24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>
                  <a:ea typeface="MS PGothic" pitchFamily="34" charset="-128"/>
                  <a:cs typeface="Arial" charset="0"/>
                </a:rPr>
                <a:t>Authentication Request</a:t>
              </a:r>
            </a:p>
          </p:txBody>
        </p:sp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5989448" y="2223748"/>
              <a:ext cx="1780309" cy="24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>
                  <a:ea typeface="MS PGothic" pitchFamily="34" charset="-128"/>
                  <a:cs typeface="Arial" charset="0"/>
                </a:rPr>
                <a:t>Authentication Response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5629183" y="2565864"/>
              <a:ext cx="2689978" cy="29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  <a:cs typeface="Arial" charset="0"/>
                </a:rPr>
                <a:t>Open Security Authentication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68918" y="3371134"/>
            <a:ext cx="3566623" cy="2108016"/>
            <a:chOff x="5268918" y="3371134"/>
            <a:chExt cx="3566623" cy="210801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8223091" y="3371134"/>
              <a:ext cx="612450" cy="797785"/>
              <a:chOff x="2244" y="1132"/>
              <a:chExt cx="408" cy="548"/>
            </a:xfrm>
          </p:grpSpPr>
          <p:pic>
            <p:nvPicPr>
              <p:cNvPr id="28" name="Picture 40" descr="IBMlaptopimag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330"/>
                <a:ext cx="39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2244" y="1132"/>
                <a:ext cx="2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>
                    <a:ea typeface="MS PGothic" pitchFamily="34" charset="-128"/>
                    <a:cs typeface="Arial" charset="0"/>
                  </a:rPr>
                  <a:t>MS</a:t>
                </a:r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5268918" y="3371134"/>
              <a:ext cx="648477" cy="784683"/>
              <a:chOff x="288" y="1141"/>
              <a:chExt cx="432" cy="539"/>
            </a:xfrm>
          </p:grpSpPr>
          <p:pic>
            <p:nvPicPr>
              <p:cNvPr id="26" name="Picture 43" descr="CiscoAironet1200WirelessAccessPoin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34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44"/>
              <p:cNvSpPr txBox="1">
                <a:spLocks noChangeArrowheads="1"/>
              </p:cNvSpPr>
              <p:nvPr/>
            </p:nvSpPr>
            <p:spPr bwMode="auto">
              <a:xfrm>
                <a:off x="336" y="1141"/>
                <a:ext cx="24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dirty="0">
                    <a:ea typeface="MS PGothic" pitchFamily="34" charset="-128"/>
                    <a:cs typeface="Arial" charset="0"/>
                  </a:rPr>
                  <a:t>AP</a:t>
                </a:r>
              </a:p>
            </p:txBody>
          </p:sp>
        </p:grp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 flipH="1">
              <a:off x="5917395" y="4099040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 flipH="1">
              <a:off x="5917395" y="4448435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6133554" y="3787497"/>
              <a:ext cx="1699250" cy="24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dirty="0">
                  <a:ea typeface="MS PGothic" pitchFamily="34" charset="-128"/>
                  <a:cs typeface="Arial" charset="0"/>
                </a:rPr>
                <a:t>Authentication Request</a:t>
              </a:r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6061501" y="4147082"/>
              <a:ext cx="1793819" cy="24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dirty="0">
                  <a:ea typeface="MS PGothic" pitchFamily="34" charset="-128"/>
                  <a:cs typeface="Arial" charset="0"/>
                </a:rPr>
                <a:t>Authentication Challenge</a:t>
              </a:r>
            </a:p>
          </p:txBody>
        </p:sp>
        <p:sp>
          <p:nvSpPr>
            <p:cNvPr id="21" name="Line 54"/>
            <p:cNvSpPr>
              <a:spLocks noChangeShapeType="1"/>
            </p:cNvSpPr>
            <p:nvPr/>
          </p:nvSpPr>
          <p:spPr bwMode="auto">
            <a:xfrm flipH="1">
              <a:off x="5917395" y="4797830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5"/>
            <p:cNvSpPr>
              <a:spLocks noChangeShapeType="1"/>
            </p:cNvSpPr>
            <p:nvPr/>
          </p:nvSpPr>
          <p:spPr bwMode="auto">
            <a:xfrm flipH="1">
              <a:off x="5917395" y="5147225"/>
              <a:ext cx="2233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6061501" y="4486286"/>
              <a:ext cx="1780309" cy="24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>
                  <a:ea typeface="MS PGothic" pitchFamily="34" charset="-128"/>
                  <a:cs typeface="Arial" charset="0"/>
                </a:rPr>
                <a:t>Authentication Response</a:t>
              </a:r>
            </a:p>
          </p:txBody>
        </p:sp>
        <p:sp>
          <p:nvSpPr>
            <p:cNvPr id="24" name="Text Box 57"/>
            <p:cNvSpPr txBox="1">
              <a:spLocks noChangeArrowheads="1"/>
            </p:cNvSpPr>
            <p:nvPr/>
          </p:nvSpPr>
          <p:spPr bwMode="auto">
            <a:xfrm>
              <a:off x="6133554" y="4845872"/>
              <a:ext cx="1708256" cy="24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dirty="0">
                  <a:ea typeface="MS PGothic" pitchFamily="34" charset="-128"/>
                  <a:cs typeface="Arial" charset="0"/>
                </a:rPr>
                <a:t>Authentication Success</a:t>
              </a:r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5767285" y="5187988"/>
              <a:ext cx="2445298" cy="29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  <a:cs typeface="Arial" charset="0"/>
                </a:rPr>
                <a:t>Shared Key Authentication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Wireless networks</a:t>
            </a:r>
          </a:p>
          <a:p>
            <a:r>
              <a:rPr lang="en-US" dirty="0" smtClean="0"/>
              <a:t>IEEE 802.11</a:t>
            </a:r>
          </a:p>
          <a:p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Attacks</a:t>
            </a:r>
          </a:p>
          <a:p>
            <a:r>
              <a:rPr lang="en-US" dirty="0"/>
              <a:t>802.11i and </a:t>
            </a:r>
            <a:r>
              <a:rPr lang="en-US" dirty="0" smtClean="0"/>
              <a:t>WPA</a:t>
            </a:r>
          </a:p>
          <a:p>
            <a:r>
              <a:rPr lang="en-US" dirty="0"/>
              <a:t>Some Security Solutions</a:t>
            </a:r>
          </a:p>
        </p:txBody>
      </p:sp>
    </p:spTree>
    <p:extLst>
      <p:ext uri="{BB962C8B-B14F-4D97-AF65-F5344CB8AC3E}">
        <p14:creationId xmlns:p14="http://schemas.microsoft.com/office/powerpoint/2010/main" val="1065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Authentication </a:t>
            </a:r>
            <a:r>
              <a:rPr lang="en-US" dirty="0"/>
              <a:t>- Shared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Allow the AP to know that the MS possesses the right secret key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requests authentication from access point</a:t>
            </a:r>
          </a:p>
          <a:p>
            <a:pPr lvl="1"/>
            <a:r>
              <a:rPr lang="en-US" dirty="0" smtClean="0"/>
              <a:t>AP </a:t>
            </a:r>
            <a:r>
              <a:rPr lang="en-US" dirty="0"/>
              <a:t>sends 128 bit nonce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encrypts nonce using shared symmetric key using RC4</a:t>
            </a:r>
          </a:p>
          <a:p>
            <a:pPr lvl="1"/>
            <a:r>
              <a:rPr lang="en-US" dirty="0" smtClean="0"/>
              <a:t>AP </a:t>
            </a:r>
            <a:r>
              <a:rPr lang="en-US" dirty="0"/>
              <a:t>decrypts </a:t>
            </a:r>
            <a:r>
              <a:rPr lang="en-US" dirty="0" smtClean="0"/>
              <a:t>nonce and </a:t>
            </a:r>
            <a:r>
              <a:rPr lang="en-US" dirty="0"/>
              <a:t>authenticates </a:t>
            </a:r>
            <a:r>
              <a:rPr lang="en-US" dirty="0" smtClean="0"/>
              <a:t>the host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authentication is NOT mutual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Confidentiality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packets are all encrypted using </a:t>
            </a:r>
            <a:r>
              <a:rPr lang="en-US" dirty="0" smtClean="0"/>
              <a:t>RC4 </a:t>
            </a:r>
            <a:r>
              <a:rPr lang="en-US" dirty="0"/>
              <a:t>stream cipher</a:t>
            </a:r>
          </a:p>
          <a:p>
            <a:pPr lvl="1"/>
            <a:r>
              <a:rPr lang="en-US" dirty="0"/>
              <a:t>You should NOT use the same key with a stream cipher to encrypt two message (why?)</a:t>
            </a:r>
          </a:p>
          <a:p>
            <a:pPr lvl="1"/>
            <a:r>
              <a:rPr lang="en-US" dirty="0"/>
              <a:t>Each packet in IEEE 802.11 is encrypted separately</a:t>
            </a:r>
          </a:p>
          <a:p>
            <a:pPr lvl="1"/>
            <a:r>
              <a:rPr lang="en-US" dirty="0"/>
              <a:t>There is only one key shared between the MS and AP</a:t>
            </a:r>
          </a:p>
          <a:p>
            <a:pPr lvl="1"/>
            <a:r>
              <a:rPr lang="en-US" dirty="0"/>
              <a:t>How can we avoid the problem with stream ciphers?</a:t>
            </a:r>
          </a:p>
          <a:p>
            <a:r>
              <a:rPr lang="en-US" dirty="0"/>
              <a:t>Idea in WEP</a:t>
            </a:r>
          </a:p>
          <a:p>
            <a:pPr lvl="1"/>
            <a:r>
              <a:rPr lang="en-US" dirty="0"/>
              <a:t>Combine the secret key with a 24-bit </a:t>
            </a:r>
            <a:r>
              <a:rPr lang="en-US" i="1" dirty="0" smtClean="0"/>
              <a:t>Initialization Vector </a:t>
            </a:r>
            <a:r>
              <a:rPr lang="en-US" i="1" dirty="0"/>
              <a:t>(IV)</a:t>
            </a:r>
            <a:r>
              <a:rPr lang="en-US" dirty="0"/>
              <a:t> that changes for every packet</a:t>
            </a:r>
          </a:p>
          <a:p>
            <a:pPr lvl="1"/>
            <a:r>
              <a:rPr lang="en-US" dirty="0"/>
              <a:t>This increases the key </a:t>
            </a:r>
            <a:r>
              <a:rPr lang="en-US" dirty="0" smtClean="0"/>
              <a:t>size </a:t>
            </a:r>
            <a:r>
              <a:rPr lang="en-US" dirty="0"/>
              <a:t>from 40 to 64 bits</a:t>
            </a:r>
          </a:p>
          <a:p>
            <a:pPr lvl="2"/>
            <a:r>
              <a:rPr lang="en-US" dirty="0" smtClean="0"/>
              <a:t>Or from </a:t>
            </a:r>
            <a:r>
              <a:rPr lang="en-US" dirty="0"/>
              <a:t>104 to 128 bits</a:t>
            </a:r>
          </a:p>
          <a:p>
            <a:pPr lvl="1"/>
            <a:r>
              <a:rPr lang="en-US" dirty="0"/>
              <a:t>The IV is transmitted in plaintext with each packet making the increase in key size meaningless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</a:t>
            </a:r>
            <a:r>
              <a:rPr lang="en-US" dirty="0" smtClean="0"/>
              <a:t>Confidentiality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64 bit key used to generate stream of keys,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endParaRPr lang="en-US" b="1" baseline="44000" dirty="0"/>
          </a:p>
          <a:p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r>
              <a:rPr lang="en-US" b="1" baseline="44000" dirty="0"/>
              <a:t> </a:t>
            </a:r>
            <a:r>
              <a:rPr lang="en-US" dirty="0"/>
              <a:t>used to encrypt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byte, d</a:t>
            </a:r>
            <a:r>
              <a:rPr lang="en-US" baseline="-25000" dirty="0"/>
              <a:t>i</a:t>
            </a:r>
            <a:r>
              <a:rPr lang="en-US" dirty="0"/>
              <a:t>, in frame:</a:t>
            </a:r>
          </a:p>
          <a:p>
            <a:pPr algn="ctr">
              <a:buNone/>
            </a:pPr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i="1" dirty="0"/>
              <a:t> = </a:t>
            </a:r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i="1" dirty="0"/>
              <a:t> </a:t>
            </a:r>
            <a:r>
              <a:rPr lang="en-US" dirty="0"/>
              <a:t>XOR</a:t>
            </a:r>
            <a:r>
              <a:rPr lang="en-US" i="1" dirty="0"/>
              <a:t> 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endParaRPr lang="en-US" b="1" baseline="44000" dirty="0"/>
          </a:p>
          <a:p>
            <a:r>
              <a:rPr lang="en-US" dirty="0"/>
              <a:t>IV and encrypted </a:t>
            </a:r>
            <a:r>
              <a:rPr lang="en-US" dirty="0" smtClean="0"/>
              <a:t>bytes </a:t>
            </a:r>
            <a:r>
              <a:rPr lang="en-US" dirty="0"/>
              <a:t>c</a:t>
            </a:r>
            <a:r>
              <a:rPr lang="en-US" baseline="-25000" dirty="0"/>
              <a:t>i </a:t>
            </a:r>
            <a:r>
              <a:rPr lang="en-US" dirty="0"/>
              <a:t>sent in </a:t>
            </a:r>
            <a:r>
              <a:rPr lang="en-US" dirty="0" smtClean="0"/>
              <a:t>frame</a:t>
            </a:r>
          </a:p>
          <a:p>
            <a:r>
              <a:rPr lang="en-US" dirty="0" smtClean="0"/>
              <a:t>CRC is used for integrity check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6391"/>
              </p:ext>
            </p:extLst>
          </p:nvPr>
        </p:nvGraphicFramePr>
        <p:xfrm>
          <a:off x="381000" y="3267696"/>
          <a:ext cx="8305800" cy="351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Picture" r:id="rId3" imgW="6686640" imgH="2828880" progId="Word.Picture.8">
                  <p:embed/>
                </p:oleObj>
              </mc:Choice>
              <mc:Fallback>
                <p:oleObj name="Picture" r:id="rId3" imgW="6686640" imgH="28288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67696"/>
                        <a:ext cx="8305800" cy="351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Confidentiality - Weakness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be effective, the same IV must not be used twice – ever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24</a:t>
            </a:r>
            <a:r>
              <a:rPr lang="en-US" dirty="0"/>
              <a:t> = 16,777,216</a:t>
            </a:r>
          </a:p>
          <a:p>
            <a:pPr lvl="1"/>
            <a:r>
              <a:rPr lang="en-US" dirty="0"/>
              <a:t>No. of packets/sec at a busy AP = 700</a:t>
            </a:r>
          </a:p>
          <a:p>
            <a:pPr lvl="1"/>
            <a:r>
              <a:rPr lang="en-US" dirty="0"/>
              <a:t>Time taken to capture 2</a:t>
            </a:r>
            <a:r>
              <a:rPr lang="en-US" baseline="30000" dirty="0"/>
              <a:t>24</a:t>
            </a:r>
            <a:r>
              <a:rPr lang="en-US" dirty="0"/>
              <a:t> packets = </a:t>
            </a:r>
            <a:r>
              <a:rPr lang="en-US" dirty="0" smtClean="0"/>
              <a:t>2</a:t>
            </a:r>
            <a:r>
              <a:rPr lang="en-US" baseline="30000" dirty="0" smtClean="0"/>
              <a:t>24</a:t>
            </a:r>
            <a:r>
              <a:rPr lang="en-US" dirty="0" smtClean="0"/>
              <a:t>/700 </a:t>
            </a:r>
            <a:r>
              <a:rPr lang="en-US" dirty="0"/>
              <a:t>= 23968 </a:t>
            </a:r>
            <a:r>
              <a:rPr lang="en-US" dirty="0" err="1"/>
              <a:t>secs</a:t>
            </a:r>
            <a:r>
              <a:rPr lang="en-US" dirty="0"/>
              <a:t>. = 399 </a:t>
            </a:r>
            <a:r>
              <a:rPr lang="en-US" dirty="0" err="1"/>
              <a:t>mins</a:t>
            </a:r>
            <a:r>
              <a:rPr lang="en-US" dirty="0"/>
              <a:t> = 6.65 hours</a:t>
            </a:r>
          </a:p>
          <a:p>
            <a:r>
              <a:rPr lang="en-US" dirty="0"/>
              <a:t>Many systems</a:t>
            </a:r>
          </a:p>
          <a:p>
            <a:pPr lvl="1"/>
            <a:r>
              <a:rPr lang="en-US" dirty="0"/>
              <a:t>Start with the same IV value after shutting down</a:t>
            </a:r>
          </a:p>
          <a:p>
            <a:pPr lvl="1"/>
            <a:r>
              <a:rPr lang="en-US" dirty="0"/>
              <a:t>Change IVs in a pseudorandom manner that is predictable</a:t>
            </a:r>
          </a:p>
          <a:p>
            <a:pPr lvl="1"/>
            <a:r>
              <a:rPr lang="en-US" dirty="0"/>
              <a:t>Make all MSs start with the same sequence of IVs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</a:t>
            </a:r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Useful only if you can prove each time you send a packet that you are a legitimate MS</a:t>
            </a:r>
          </a:p>
          <a:p>
            <a:pPr lvl="1"/>
            <a:r>
              <a:rPr lang="en-US" dirty="0"/>
              <a:t>It allows offline key guessing</a:t>
            </a:r>
          </a:p>
          <a:p>
            <a:pPr lvl="2"/>
            <a:r>
              <a:rPr lang="en-US" dirty="0" smtClean="0"/>
              <a:t>Oscar </a:t>
            </a:r>
            <a:r>
              <a:rPr lang="en-US" dirty="0"/>
              <a:t>can authenticate himself ANYTIME</a:t>
            </a:r>
          </a:p>
          <a:p>
            <a:pPr lvl="1"/>
            <a:r>
              <a:rPr lang="en-US" dirty="0"/>
              <a:t>No session key is exchanged and subsequent message are not authenticated</a:t>
            </a:r>
          </a:p>
          <a:p>
            <a:pPr lvl="1"/>
            <a:r>
              <a:rPr lang="en-US" dirty="0"/>
              <a:t>The AP is not authenticated – easy for Oscar to mount a man-in-the-middle or reflection </a:t>
            </a:r>
            <a:r>
              <a:rPr lang="en-US" dirty="0" smtClean="0"/>
              <a:t>attack</a:t>
            </a:r>
          </a:p>
          <a:p>
            <a:pPr lvl="2"/>
            <a:r>
              <a:rPr lang="en-US" dirty="0"/>
              <a:t>Reflection </a:t>
            </a:r>
            <a:r>
              <a:rPr lang="en-US" dirty="0" smtClean="0"/>
              <a:t>attack?</a:t>
            </a:r>
            <a:endParaRPr lang="en-US" dirty="0"/>
          </a:p>
          <a:p>
            <a:pPr lvl="3"/>
            <a:r>
              <a:rPr lang="en-US" dirty="0"/>
              <a:t>The attacker initiates a connection to a target.</a:t>
            </a:r>
          </a:p>
          <a:p>
            <a:pPr lvl="3"/>
            <a:r>
              <a:rPr lang="en-US" dirty="0"/>
              <a:t>The target attempts to authenticate the attacker by sending it a challenge.</a:t>
            </a:r>
          </a:p>
          <a:p>
            <a:pPr lvl="3"/>
            <a:r>
              <a:rPr lang="en-US" dirty="0"/>
              <a:t>The attacker opens another connection to the target, and sends the target this challenge as its own.</a:t>
            </a:r>
          </a:p>
          <a:p>
            <a:pPr lvl="3"/>
            <a:r>
              <a:rPr lang="en-US" dirty="0"/>
              <a:t>The target responds to the challenge.</a:t>
            </a:r>
          </a:p>
          <a:p>
            <a:pPr lvl="3"/>
            <a:r>
              <a:rPr lang="en-US" dirty="0"/>
              <a:t>The attacker sends that response back to the target on the original connection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WEP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IV Reuse</a:t>
            </a:r>
          </a:p>
          <a:p>
            <a:pPr lvl="1"/>
            <a:r>
              <a:rPr lang="en-US" dirty="0"/>
              <a:t>Collisions in </a:t>
            </a:r>
            <a:r>
              <a:rPr lang="en-US" dirty="0" smtClean="0"/>
              <a:t>IVs </a:t>
            </a:r>
            <a:r>
              <a:rPr lang="en-US" dirty="0"/>
              <a:t>are likely to occur sooner than 2</a:t>
            </a:r>
            <a:r>
              <a:rPr lang="en-US" baseline="30000" dirty="0"/>
              <a:t>24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If Oscar knows the key stream corresponding to a particular IV, he can also decode all packets with the same IV</a:t>
            </a:r>
          </a:p>
          <a:p>
            <a:pPr lvl="1"/>
            <a:r>
              <a:rPr lang="en-US" dirty="0"/>
              <a:t>Attackers can inject packets to speed up the process</a:t>
            </a:r>
          </a:p>
          <a:p>
            <a:r>
              <a:rPr lang="en-US" dirty="0" smtClean="0"/>
              <a:t>Other </a:t>
            </a:r>
            <a:r>
              <a:rPr lang="en-US" dirty="0"/>
              <a:t>weaknesses</a:t>
            </a:r>
          </a:p>
          <a:p>
            <a:pPr lvl="1"/>
            <a:r>
              <a:rPr lang="en-US" dirty="0"/>
              <a:t>WEP has no protection against replay</a:t>
            </a:r>
          </a:p>
          <a:p>
            <a:pPr lvl="1"/>
            <a:r>
              <a:rPr lang="en-US" dirty="0"/>
              <a:t>WEP encrypted messages can be modified easily because the CRC used </a:t>
            </a:r>
            <a:r>
              <a:rPr lang="en-US" dirty="0" smtClean="0"/>
              <a:t>is </a:t>
            </a:r>
            <a:r>
              <a:rPr lang="en-US" i="1" dirty="0"/>
              <a:t>linear</a:t>
            </a:r>
            <a:r>
              <a:rPr lang="en-US" dirty="0"/>
              <a:t> and encryption is just </a:t>
            </a:r>
            <a:r>
              <a:rPr lang="en-US" dirty="0" smtClean="0"/>
              <a:t>XOR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you “flip” a bit of the </a:t>
            </a:r>
            <a:r>
              <a:rPr lang="en-US" dirty="0" err="1"/>
              <a:t>ciphertext</a:t>
            </a:r>
            <a:r>
              <a:rPr lang="en-US" dirty="0"/>
              <a:t>, you can predict which bits in the </a:t>
            </a:r>
            <a:r>
              <a:rPr lang="en-US" dirty="0" smtClean="0"/>
              <a:t>CRC part </a:t>
            </a:r>
            <a:r>
              <a:rPr lang="en-US" dirty="0"/>
              <a:t>need to be flipped as well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WEP </a:t>
            </a:r>
            <a:r>
              <a:rPr lang="en-US" dirty="0" smtClean="0"/>
              <a:t>(</a:t>
            </a:r>
            <a:r>
              <a:rPr lang="en-US" dirty="0"/>
              <a:t>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Weak RC4 keys</a:t>
            </a:r>
          </a:p>
          <a:p>
            <a:pPr lvl="1"/>
            <a:r>
              <a:rPr lang="en-US" dirty="0"/>
              <a:t>Some keys used in RC4 are weak keys</a:t>
            </a:r>
          </a:p>
          <a:p>
            <a:pPr lvl="1"/>
            <a:r>
              <a:rPr lang="en-US" dirty="0"/>
              <a:t>Since the IV is transmitted as a plaintext, it is easy for Oscar to detect a packet that has been encrypted with a weak key</a:t>
            </a:r>
          </a:p>
          <a:p>
            <a:pPr lvl="2"/>
            <a:r>
              <a:rPr lang="en-US" dirty="0"/>
              <a:t>To overcome this problem, it is better to drop the first several bits of the key stream (256 bytes is suggested)</a:t>
            </a:r>
          </a:p>
          <a:p>
            <a:pPr lvl="1"/>
            <a:r>
              <a:rPr lang="en-US" dirty="0" err="1"/>
              <a:t>Fluhrer</a:t>
            </a:r>
            <a:r>
              <a:rPr lang="en-US" dirty="0"/>
              <a:t>, </a:t>
            </a:r>
            <a:r>
              <a:rPr lang="en-US" dirty="0" err="1"/>
              <a:t>Mantin</a:t>
            </a:r>
            <a:r>
              <a:rPr lang="en-US" dirty="0"/>
              <a:t> and Shamir showed that Oscar can get the first 8 bits of a key with just 60 messages and subsequent bytes in the same way</a:t>
            </a:r>
          </a:p>
          <a:p>
            <a:pPr lvl="2"/>
            <a:r>
              <a:rPr lang="en-US" dirty="0"/>
              <a:t>Attack is linear, not exponential so that longer keys do not help much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</a:t>
            </a:r>
            <a:r>
              <a:rPr lang="en-US" dirty="0" smtClean="0"/>
              <a:t>Attack </a:t>
            </a:r>
            <a:r>
              <a:rPr lang="en-US" dirty="0"/>
              <a:t>WEP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Airsnort</a:t>
            </a:r>
            <a:endParaRPr lang="en-US" dirty="0"/>
          </a:p>
          <a:p>
            <a:pPr lvl="1"/>
            <a:r>
              <a:rPr lang="en-US" dirty="0"/>
              <a:t>Implements the FMS attack</a:t>
            </a:r>
          </a:p>
          <a:p>
            <a:pPr lvl="1"/>
            <a:r>
              <a:rPr lang="en-US" dirty="0">
                <a:hlinkClick r:id="rId2"/>
              </a:rPr>
              <a:t>http://airsnort.shmoo.com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a large number of packets (5-10 million or more) to break WEP</a:t>
            </a:r>
          </a:p>
          <a:p>
            <a:r>
              <a:rPr lang="en-US" dirty="0" err="1" smtClean="0"/>
              <a:t>Aircrack</a:t>
            </a:r>
            <a:r>
              <a:rPr lang="en-US" dirty="0" smtClean="0"/>
              <a:t> and </a:t>
            </a:r>
            <a:r>
              <a:rPr lang="en-US" dirty="0" err="1" smtClean="0"/>
              <a:t>Aircrack-ng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www.wirelessdefence.org/Contents/AircrackORIGINAL.html</a:t>
            </a:r>
            <a:endParaRPr lang="en-US" dirty="0" smtClean="0"/>
          </a:p>
          <a:p>
            <a:pPr lvl="2"/>
            <a:r>
              <a:rPr lang="en-US" dirty="0"/>
              <a:t>Needs </a:t>
            </a:r>
            <a:r>
              <a:rPr lang="en-US" dirty="0" smtClean="0"/>
              <a:t>200K </a:t>
            </a:r>
            <a:r>
              <a:rPr lang="en-US" dirty="0"/>
              <a:t>to </a:t>
            </a:r>
            <a:r>
              <a:rPr lang="en-US" dirty="0" smtClean="0"/>
              <a:t>500K </a:t>
            </a:r>
            <a:r>
              <a:rPr lang="en-US" dirty="0"/>
              <a:t>packets with unique IVs</a:t>
            </a:r>
          </a:p>
          <a:p>
            <a:pPr lvl="2"/>
            <a:r>
              <a:rPr lang="en-US" dirty="0"/>
              <a:t>Needs </a:t>
            </a:r>
            <a:r>
              <a:rPr lang="en-US" dirty="0" smtClean="0"/>
              <a:t>tuning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://www.aircrack-ng.org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Newer versions need about 30K </a:t>
            </a:r>
            <a:r>
              <a:rPr lang="en-US" dirty="0"/>
              <a:t>to </a:t>
            </a:r>
            <a:r>
              <a:rPr lang="en-US" dirty="0" smtClean="0"/>
              <a:t>50K packets</a:t>
            </a:r>
          </a:p>
          <a:p>
            <a:pPr lvl="1"/>
            <a:r>
              <a:rPr lang="en-US" dirty="0" err="1" smtClean="0"/>
              <a:t>Gerix</a:t>
            </a:r>
            <a:r>
              <a:rPr lang="en-US" dirty="0" smtClean="0"/>
              <a:t> (a GUI for </a:t>
            </a:r>
            <a:r>
              <a:rPr lang="en-US" dirty="0" err="1" smtClean="0"/>
              <a:t>aircrack-ng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github.com/TigerSecurity/gerix-wifi-cracker</a:t>
            </a:r>
            <a:endParaRPr lang="en-US" dirty="0" smtClean="0"/>
          </a:p>
          <a:p>
            <a:pPr lvl="2"/>
            <a:r>
              <a:rPr lang="en-US" dirty="0" smtClean="0"/>
              <a:t>Included on Backtrack 5 (a </a:t>
            </a:r>
            <a:r>
              <a:rPr lang="en-US" dirty="0"/>
              <a:t>Linux-based penetration </a:t>
            </a:r>
            <a:r>
              <a:rPr lang="en-US" dirty="0" smtClean="0"/>
              <a:t>testing package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WepLab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http://weplab.sourceforge.net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Needs </a:t>
            </a:r>
            <a:r>
              <a:rPr lang="en-US" dirty="0"/>
              <a:t>tuning but is comparable to </a:t>
            </a:r>
            <a:r>
              <a:rPr lang="en-US" dirty="0" err="1"/>
              <a:t>Aircrack</a:t>
            </a:r>
            <a:endParaRPr lang="en-US" dirty="0"/>
          </a:p>
          <a:p>
            <a:r>
              <a:rPr lang="en-US" dirty="0"/>
              <a:t>Other tools</a:t>
            </a:r>
          </a:p>
          <a:p>
            <a:pPr lvl="1"/>
            <a:r>
              <a:rPr lang="en-US" dirty="0" err="1"/>
              <a:t>WEPWedgie</a:t>
            </a:r>
            <a:r>
              <a:rPr lang="en-US" dirty="0"/>
              <a:t>, </a:t>
            </a:r>
            <a:r>
              <a:rPr lang="en-US" dirty="0" err="1"/>
              <a:t>chopchop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Trends in 802.11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Wi-Fi </a:t>
            </a:r>
            <a:r>
              <a:rPr lang="en-US" dirty="0"/>
              <a:t>Protected Access (WPA)</a:t>
            </a:r>
          </a:p>
          <a:p>
            <a:pPr lvl="1"/>
            <a:r>
              <a:rPr lang="en-US" dirty="0"/>
              <a:t>Security is based on 802.1x and EAP (Extensible Authentication Protocol)</a:t>
            </a:r>
          </a:p>
          <a:p>
            <a:pPr lvl="1"/>
            <a:r>
              <a:rPr lang="en-US" dirty="0"/>
              <a:t>Allows many protocol within a common framework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Use a RADIUS </a:t>
            </a:r>
            <a:r>
              <a:rPr lang="en-US" dirty="0" smtClean="0"/>
              <a:t>server</a:t>
            </a:r>
          </a:p>
          <a:p>
            <a:pPr lvl="2"/>
            <a:r>
              <a:rPr lang="en-US" dirty="0"/>
              <a:t>Remote Authentication Dial In User Service (RADIUS) is a networking protocol that provides centralized Authentication, Authorization, and Accounting (AAA) management for computers to connect and use a network service</a:t>
            </a:r>
          </a:p>
          <a:p>
            <a:pPr lvl="1"/>
            <a:r>
              <a:rPr lang="en-US" dirty="0" smtClean="0"/>
              <a:t>Authenticate </a:t>
            </a:r>
            <a:r>
              <a:rPr lang="en-US" dirty="0"/>
              <a:t>the access point using a variation of SSL</a:t>
            </a:r>
          </a:p>
          <a:p>
            <a:pPr lvl="1"/>
            <a:r>
              <a:rPr lang="en-US" dirty="0"/>
              <a:t>Authenticate the MS using passwords (Challenge-Handshake Authentication Protocol)</a:t>
            </a:r>
          </a:p>
          <a:p>
            <a:r>
              <a:rPr lang="en-US" dirty="0"/>
              <a:t>Use VPNs (</a:t>
            </a:r>
            <a:r>
              <a:rPr lang="en-US" dirty="0" smtClean="0"/>
              <a:t>IPsec </a:t>
            </a:r>
            <a:r>
              <a:rPr lang="en-US" dirty="0"/>
              <a:t>or SSL)</a:t>
            </a:r>
          </a:p>
          <a:p>
            <a:r>
              <a:rPr lang="en-US" dirty="0"/>
              <a:t>IEEE has come up with a standard (802.11i)</a:t>
            </a:r>
          </a:p>
          <a:p>
            <a:pPr lvl="1"/>
            <a:r>
              <a:rPr lang="en-US" dirty="0"/>
              <a:t>Use AES instead of RC4 for better </a:t>
            </a:r>
            <a:r>
              <a:rPr lang="en-US" dirty="0" smtClean="0"/>
              <a:t>security</a:t>
            </a:r>
          </a:p>
          <a:p>
            <a:pPr marL="59436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802.11i and WPA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IEEE 802.11 Working Group handles standardization of 802.11</a:t>
            </a:r>
          </a:p>
          <a:p>
            <a:pPr lvl="1"/>
            <a:r>
              <a:rPr lang="en-US" dirty="0"/>
              <a:t>They have several task groups that deal with different aspects of the standard</a:t>
            </a:r>
          </a:p>
          <a:p>
            <a:pPr lvl="1"/>
            <a:r>
              <a:rPr lang="en-US" dirty="0"/>
              <a:t>The Task Group </a:t>
            </a:r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” </a:t>
            </a:r>
            <a:r>
              <a:rPr lang="en-US" dirty="0"/>
              <a:t>deals with security issues</a:t>
            </a:r>
          </a:p>
          <a:p>
            <a:r>
              <a:rPr lang="en-US" dirty="0"/>
              <a:t>Idea in 802.11i</a:t>
            </a:r>
          </a:p>
          <a:p>
            <a:pPr lvl="1"/>
            <a:r>
              <a:rPr lang="en-US" dirty="0"/>
              <a:t>Authentication and key establishment using higher layers</a:t>
            </a:r>
          </a:p>
          <a:p>
            <a:pPr lvl="1"/>
            <a:r>
              <a:rPr lang="en-US" dirty="0"/>
              <a:t>Follow by a limited-life “security context”</a:t>
            </a:r>
          </a:p>
          <a:p>
            <a:pPr lvl="2"/>
            <a:r>
              <a:rPr lang="en-US" dirty="0"/>
              <a:t>Define a new wireless network called robust security network (RSN)</a:t>
            </a:r>
          </a:p>
          <a:p>
            <a:pPr lvl="2"/>
            <a:r>
              <a:rPr lang="en-US" dirty="0"/>
              <a:t>Allow WEP as well as enhanced security in a transitional security network (TSN)</a:t>
            </a:r>
          </a:p>
          <a:p>
            <a:r>
              <a:rPr lang="en-US" dirty="0"/>
              <a:t>Wi-Fi Protected Access (WPA)</a:t>
            </a:r>
          </a:p>
          <a:p>
            <a:pPr lvl="1"/>
            <a:r>
              <a:rPr lang="en-US" dirty="0"/>
              <a:t>Subset of RSN that has been </a:t>
            </a:r>
            <a:r>
              <a:rPr lang="en-US" dirty="0" smtClean="0"/>
              <a:t>currently adopted </a:t>
            </a:r>
            <a:r>
              <a:rPr lang="en-US" dirty="0"/>
              <a:t>for </a:t>
            </a:r>
            <a:r>
              <a:rPr lang="en-US" dirty="0" smtClean="0"/>
              <a:t>legacy systems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Wireless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7787"/>
            <a:ext cx="6934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Security Solutions for Wireless LANs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Reduce the </a:t>
            </a:r>
            <a:r>
              <a:rPr lang="en-US" sz="2800" dirty="0" smtClean="0"/>
              <a:t>wireless signal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Don’t </a:t>
            </a:r>
            <a:r>
              <a:rPr lang="en-US" dirty="0" smtClean="0"/>
              <a:t>put your access point near </a:t>
            </a:r>
            <a:r>
              <a:rPr lang="en-US" dirty="0"/>
              <a:t>a </a:t>
            </a:r>
            <a:r>
              <a:rPr lang="en-US" dirty="0" smtClean="0"/>
              <a:t>window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Use </a:t>
            </a:r>
            <a:r>
              <a:rPr lang="en-US" dirty="0" smtClean="0"/>
              <a:t>directional antennas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Limit </a:t>
            </a:r>
            <a:r>
              <a:rPr lang="en-US" dirty="0" smtClean="0"/>
              <a:t>signal power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Radio </a:t>
            </a:r>
            <a:r>
              <a:rPr lang="en-US" dirty="0" smtClean="0"/>
              <a:t>shield paint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Window </a:t>
            </a:r>
            <a:r>
              <a:rPr lang="en-US" dirty="0" smtClean="0"/>
              <a:t>coverings </a:t>
            </a:r>
            <a:r>
              <a:rPr lang="en-US" dirty="0"/>
              <a:t>that </a:t>
            </a:r>
            <a:r>
              <a:rPr lang="en-US" dirty="0" smtClean="0"/>
              <a:t>reduce </a:t>
            </a:r>
            <a:r>
              <a:rPr lang="en-US" dirty="0"/>
              <a:t>the </a:t>
            </a:r>
            <a:r>
              <a:rPr lang="en-US" dirty="0" smtClean="0"/>
              <a:t>wireless signal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Limit </a:t>
            </a:r>
            <a:r>
              <a:rPr lang="en-US" sz="2800" dirty="0" smtClean="0"/>
              <a:t>physical access </a:t>
            </a:r>
            <a:r>
              <a:rPr lang="en-US" sz="2800" dirty="0"/>
              <a:t>to </a:t>
            </a:r>
            <a:r>
              <a:rPr lang="en-US" sz="2800" dirty="0" smtClean="0"/>
              <a:t>your buildings </a:t>
            </a:r>
            <a:r>
              <a:rPr lang="en-US" sz="2800" dirty="0"/>
              <a:t>and </a:t>
            </a:r>
            <a:r>
              <a:rPr lang="en-US" sz="2800" dirty="0" smtClean="0"/>
              <a:t>specifically your </a:t>
            </a:r>
            <a:r>
              <a:rPr lang="en-US" sz="2800" dirty="0"/>
              <a:t>d</a:t>
            </a:r>
            <a:r>
              <a:rPr lang="en-US" sz="2800" dirty="0" smtClean="0"/>
              <a:t>ata centers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Monitor </a:t>
            </a:r>
            <a:r>
              <a:rPr lang="en-US" sz="2800" dirty="0" smtClean="0"/>
              <a:t>property access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Alert </a:t>
            </a:r>
            <a:r>
              <a:rPr lang="en-US" dirty="0" smtClean="0"/>
              <a:t>your guards </a:t>
            </a:r>
            <a:r>
              <a:rPr lang="en-US" dirty="0"/>
              <a:t>to </a:t>
            </a:r>
            <a:r>
              <a:rPr lang="en-US" dirty="0" smtClean="0"/>
              <a:t>wireless concerns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Utilize CCTV &amp; </a:t>
            </a:r>
            <a:r>
              <a:rPr lang="en-US" dirty="0" smtClean="0"/>
              <a:t>photo </a:t>
            </a:r>
            <a:r>
              <a:rPr lang="en-US" dirty="0"/>
              <a:t>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Test </a:t>
            </a:r>
            <a:r>
              <a:rPr lang="en-US" dirty="0" smtClean="0"/>
              <a:t>your physical security regularly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default </a:t>
            </a:r>
            <a:r>
              <a:rPr lang="en-US" dirty="0"/>
              <a:t>names </a:t>
            </a:r>
          </a:p>
          <a:p>
            <a:r>
              <a:rPr lang="en-US" dirty="0"/>
              <a:t>Add passwords to all devices </a:t>
            </a:r>
          </a:p>
          <a:p>
            <a:r>
              <a:rPr lang="en-US" dirty="0"/>
              <a:t>Disable broadcasting on network Access Points </a:t>
            </a:r>
          </a:p>
          <a:p>
            <a:r>
              <a:rPr lang="en-US" dirty="0" smtClean="0"/>
              <a:t>Do not </a:t>
            </a:r>
            <a:r>
              <a:rPr lang="en-US" dirty="0"/>
              <a:t>give the network a name that identifies your company </a:t>
            </a:r>
          </a:p>
          <a:p>
            <a:r>
              <a:rPr lang="en-US" dirty="0"/>
              <a:t>Move wireless Access Points away from windows </a:t>
            </a:r>
          </a:p>
          <a:p>
            <a:r>
              <a:rPr lang="en-US" dirty="0"/>
              <a:t>Disable DHCP</a:t>
            </a:r>
          </a:p>
          <a:p>
            <a:r>
              <a:rPr lang="en-US" dirty="0"/>
              <a:t>Do not allow </a:t>
            </a:r>
            <a:r>
              <a:rPr lang="en-US" dirty="0" smtClean="0"/>
              <a:t>remote management </a:t>
            </a:r>
            <a:r>
              <a:rPr lang="en-US" dirty="0"/>
              <a:t>of </a:t>
            </a:r>
            <a:r>
              <a:rPr lang="en-US" dirty="0" smtClean="0"/>
              <a:t>Access Point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smtClean="0"/>
              <a:t>Solutions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the built-in encryption </a:t>
            </a:r>
          </a:p>
          <a:p>
            <a:r>
              <a:rPr lang="en-US" dirty="0"/>
              <a:t>Disable the features you don't use </a:t>
            </a:r>
          </a:p>
          <a:p>
            <a:r>
              <a:rPr lang="en-US" dirty="0"/>
              <a:t>Upgrade </a:t>
            </a:r>
            <a:r>
              <a:rPr lang="en-US" dirty="0" smtClean="0"/>
              <a:t>your firmware</a:t>
            </a:r>
            <a:endParaRPr lang="en-US" dirty="0"/>
          </a:p>
          <a:p>
            <a:r>
              <a:rPr lang="en-US" dirty="0"/>
              <a:t>Put a firewall between the wireless network and other company computers </a:t>
            </a:r>
          </a:p>
          <a:p>
            <a:r>
              <a:rPr lang="en-US" dirty="0"/>
              <a:t>Encrypt data </a:t>
            </a:r>
          </a:p>
          <a:p>
            <a:r>
              <a:rPr lang="en-US" dirty="0"/>
              <a:t>Change all </a:t>
            </a:r>
            <a:r>
              <a:rPr lang="en-US" dirty="0" smtClean="0"/>
              <a:t>default settings </a:t>
            </a:r>
            <a:r>
              <a:rPr lang="en-US" dirty="0"/>
              <a:t>for Access Point</a:t>
            </a:r>
          </a:p>
          <a:p>
            <a:pPr lvl="1"/>
            <a:r>
              <a:rPr lang="en-US" dirty="0"/>
              <a:t>Such as IP Address</a:t>
            </a:r>
          </a:p>
          <a:p>
            <a:r>
              <a:rPr lang="en-US" dirty="0"/>
              <a:t>Regularly test wireless network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Provided by 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Closed-System ESSIDs</a:t>
            </a:r>
          </a:p>
          <a:p>
            <a:pPr lvl="1"/>
            <a:r>
              <a:rPr lang="en-US" dirty="0" smtClean="0"/>
              <a:t>Removes ESSID from beacon frames</a:t>
            </a:r>
          </a:p>
          <a:p>
            <a:pPr lvl="1"/>
            <a:r>
              <a:rPr lang="en-US" dirty="0" smtClean="0"/>
              <a:t>Requires clients to have correct ESSID for association (essentially a shared authentication password)</a:t>
            </a:r>
          </a:p>
          <a:p>
            <a:pPr lvl="1"/>
            <a:r>
              <a:rPr lang="en-US" dirty="0" smtClean="0"/>
              <a:t>But ESSID can still be found in management frames regarding </a:t>
            </a:r>
            <a:r>
              <a:rPr lang="en-US" dirty="0" err="1" smtClean="0"/>
              <a:t>reassociation</a:t>
            </a:r>
            <a:endParaRPr lang="en-US" dirty="0" smtClean="0"/>
          </a:p>
          <a:p>
            <a:r>
              <a:rPr lang="en-US" dirty="0" smtClean="0"/>
              <a:t>MAC filtering</a:t>
            </a:r>
          </a:p>
          <a:p>
            <a:pPr lvl="1"/>
            <a:r>
              <a:rPr lang="en-US" dirty="0" smtClean="0"/>
              <a:t>Can be easily bypassed</a:t>
            </a:r>
          </a:p>
          <a:p>
            <a:r>
              <a:rPr lang="en-US" dirty="0" smtClean="0"/>
              <a:t>Script filtering</a:t>
            </a:r>
          </a:p>
          <a:p>
            <a:pPr lvl="1"/>
            <a:r>
              <a:rPr lang="en-US" dirty="0" smtClean="0"/>
              <a:t>Limit the available protocols and use higher layers’ security services</a:t>
            </a:r>
          </a:p>
          <a:p>
            <a:pPr lvl="2"/>
            <a:r>
              <a:rPr lang="en-US" dirty="0" smtClean="0"/>
              <a:t>e.g., HTTPS, and S/MIME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WLAN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11-100 users</a:t>
            </a:r>
          </a:p>
          <a:p>
            <a:pPr>
              <a:lnSpc>
                <a:spcPct val="90000"/>
              </a:lnSpc>
            </a:pPr>
            <a:r>
              <a:rPr lang="en-US" dirty="0"/>
              <a:t>Can use MAC addresses, WEP and rotate keys if you want.</a:t>
            </a:r>
          </a:p>
          <a:p>
            <a:pPr>
              <a:lnSpc>
                <a:spcPct val="90000"/>
              </a:lnSpc>
            </a:pPr>
            <a:r>
              <a:rPr lang="en-US" dirty="0"/>
              <a:t>Some vendors have limited MAC storage ability</a:t>
            </a:r>
          </a:p>
          <a:p>
            <a:pPr>
              <a:lnSpc>
                <a:spcPct val="90000"/>
              </a:lnSpc>
            </a:pPr>
            <a:r>
              <a:rPr lang="en-US" dirty="0"/>
              <a:t>SLAN also an option</a:t>
            </a:r>
          </a:p>
          <a:p>
            <a:pPr>
              <a:lnSpc>
                <a:spcPct val="90000"/>
              </a:lnSpc>
            </a:pPr>
            <a:r>
              <a:rPr lang="en-US" dirty="0"/>
              <a:t>Another solution is to tunnel traffic through a VPN</a:t>
            </a:r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Provides a </a:t>
            </a:r>
            <a:r>
              <a:rPr lang="en-US" dirty="0" smtClean="0"/>
              <a:t>scalable </a:t>
            </a:r>
            <a:r>
              <a:rPr lang="en-US" dirty="0"/>
              <a:t>authentication and encryption solution</a:t>
            </a:r>
          </a:p>
          <a:p>
            <a:r>
              <a:rPr lang="en-US" dirty="0"/>
              <a:t>Does require end user configuration and a strong knowledge of VPN technology</a:t>
            </a:r>
          </a:p>
          <a:p>
            <a:r>
              <a:rPr lang="en-US" dirty="0"/>
              <a:t>Users must re-authenticate if roaming between VPN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vpn_ar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524000"/>
            <a:ext cx="81454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vpn_ar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95" y="2149475"/>
            <a:ext cx="552132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WLAN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100+ users</a:t>
            </a:r>
          </a:p>
          <a:p>
            <a:r>
              <a:rPr lang="en-US" dirty="0"/>
              <a:t>Reconfiguring WEP keys not feasible</a:t>
            </a:r>
          </a:p>
          <a:p>
            <a:r>
              <a:rPr lang="en-US" dirty="0"/>
              <a:t>Multiple access points and subnets</a:t>
            </a:r>
          </a:p>
          <a:p>
            <a:r>
              <a:rPr lang="en-US" dirty="0"/>
              <a:t>Possible solutions include VLANs, VPNs, custom solutions, and </a:t>
            </a:r>
            <a:r>
              <a:rPr lang="en-US" dirty="0" smtClean="0"/>
              <a:t>802.1x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4706937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6"/>
          <p:cNvGrpSpPr>
            <a:grpSpLocks/>
          </p:cNvGrpSpPr>
          <p:nvPr/>
        </p:nvGrpSpPr>
        <p:grpSpPr bwMode="auto">
          <a:xfrm>
            <a:off x="2825750" y="2781300"/>
            <a:ext cx="2362200" cy="1762125"/>
            <a:chOff x="3839" y="1737"/>
            <a:chExt cx="1488" cy="1110"/>
          </a:xfrm>
        </p:grpSpPr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78" name="Picture 9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roup 10"/>
          <p:cNvGrpSpPr>
            <a:grpSpLocks/>
          </p:cNvGrpSpPr>
          <p:nvPr/>
        </p:nvGrpSpPr>
        <p:grpSpPr bwMode="auto">
          <a:xfrm>
            <a:off x="914400" y="1709738"/>
            <a:ext cx="1755775" cy="1625600"/>
            <a:chOff x="567" y="1326"/>
            <a:chExt cx="1106" cy="1024"/>
          </a:xfrm>
        </p:grpSpPr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" name="Picture 12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89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0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1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8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2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3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85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4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5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1" name="Line 22"/>
          <p:cNvSpPr>
            <a:spLocks noChangeShapeType="1"/>
          </p:cNvSpPr>
          <p:nvPr/>
        </p:nvSpPr>
        <p:spPr bwMode="auto">
          <a:xfrm>
            <a:off x="1943100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Oval 23"/>
          <p:cNvSpPr>
            <a:spLocks noChangeArrowheads="1"/>
          </p:cNvSpPr>
          <p:nvPr/>
        </p:nvSpPr>
        <p:spPr bwMode="auto">
          <a:xfrm>
            <a:off x="1009650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" name="Picture 24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Group 25"/>
          <p:cNvGrpSpPr>
            <a:grpSpLocks/>
          </p:cNvGrpSpPr>
          <p:nvPr/>
        </p:nvGrpSpPr>
        <p:grpSpPr bwMode="auto">
          <a:xfrm>
            <a:off x="1800225" y="4651375"/>
            <a:ext cx="400050" cy="457200"/>
            <a:chOff x="2870" y="1518"/>
            <a:chExt cx="292" cy="320"/>
          </a:xfrm>
        </p:grpSpPr>
        <p:graphicFrame>
          <p:nvGraphicFramePr>
            <p:cNvPr id="95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6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7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Group 28"/>
          <p:cNvGrpSpPr>
            <a:grpSpLocks/>
          </p:cNvGrpSpPr>
          <p:nvPr/>
        </p:nvGrpSpPr>
        <p:grpSpPr bwMode="auto">
          <a:xfrm>
            <a:off x="1649412" y="3702050"/>
            <a:ext cx="400050" cy="457200"/>
            <a:chOff x="2870" y="1518"/>
            <a:chExt cx="292" cy="320"/>
          </a:xfrm>
        </p:grpSpPr>
        <p:graphicFrame>
          <p:nvGraphicFramePr>
            <p:cNvPr id="98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8" name="Clip" r:id="rId15" imgW="819000" imgH="847800" progId="MS_ClipArt_Gallery.2">
                    <p:embed/>
                  </p:oleObj>
                </mc:Choice>
                <mc:Fallback>
                  <p:oleObj name="Clip" r:id="rId1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9" name="Clip" r:id="rId16" imgW="1266840" imgH="1200240" progId="MS_ClipArt_Gallery.2">
                    <p:embed/>
                  </p:oleObj>
                </mc:Choice>
                <mc:Fallback>
                  <p:oleObj name="Clip" r:id="rId1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" name="Group 31"/>
          <p:cNvGrpSpPr>
            <a:grpSpLocks/>
          </p:cNvGrpSpPr>
          <p:nvPr/>
        </p:nvGrpSpPr>
        <p:grpSpPr bwMode="auto">
          <a:xfrm>
            <a:off x="1263650" y="4508500"/>
            <a:ext cx="400050" cy="457200"/>
            <a:chOff x="2870" y="1518"/>
            <a:chExt cx="292" cy="320"/>
          </a:xfrm>
        </p:grpSpPr>
        <p:graphicFrame>
          <p:nvGraphicFramePr>
            <p:cNvPr id="101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0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1" name="Clip" r:id="rId18" imgW="1266840" imgH="1200240" progId="MS_ClipArt_Gallery.2">
                    <p:embed/>
                  </p:oleObj>
                </mc:Choice>
                <mc:Fallback>
                  <p:oleObj name="Clip" r:id="rId1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" name="Line 34"/>
          <p:cNvSpPr>
            <a:spLocks noChangeShapeType="1"/>
          </p:cNvSpPr>
          <p:nvPr/>
        </p:nvSpPr>
        <p:spPr bwMode="auto">
          <a:xfrm flipV="1">
            <a:off x="1963737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" name="Group 35"/>
          <p:cNvGrpSpPr>
            <a:grpSpLocks/>
          </p:cNvGrpSpPr>
          <p:nvPr/>
        </p:nvGrpSpPr>
        <p:grpSpPr bwMode="auto">
          <a:xfrm>
            <a:off x="1139825" y="3960813"/>
            <a:ext cx="400050" cy="457200"/>
            <a:chOff x="2870" y="1518"/>
            <a:chExt cx="292" cy="320"/>
          </a:xfrm>
        </p:grpSpPr>
        <p:graphicFrame>
          <p:nvGraphicFramePr>
            <p:cNvPr id="105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" name="Clip" r:id="rId19" imgW="819000" imgH="847800" progId="MS_ClipArt_Gallery.2">
                    <p:embed/>
                  </p:oleObj>
                </mc:Choice>
                <mc:Fallback>
                  <p:oleObj name="Clip" r:id="rId1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3" name="Clip" r:id="rId20" imgW="1266840" imgH="1200240" progId="MS_ClipArt_Gallery.2">
                    <p:embed/>
                  </p:oleObj>
                </mc:Choice>
                <mc:Fallback>
                  <p:oleObj name="Clip" r:id="rId2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" name="Oval 38"/>
          <p:cNvSpPr>
            <a:spLocks noChangeArrowheads="1"/>
          </p:cNvSpPr>
          <p:nvPr/>
        </p:nvSpPr>
        <p:spPr bwMode="auto">
          <a:xfrm>
            <a:off x="3397250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" name="Picture 39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" name="Group 40"/>
          <p:cNvGrpSpPr>
            <a:grpSpLocks/>
          </p:cNvGrpSpPr>
          <p:nvPr/>
        </p:nvGrpSpPr>
        <p:grpSpPr bwMode="auto">
          <a:xfrm>
            <a:off x="4187825" y="5616575"/>
            <a:ext cx="400050" cy="457200"/>
            <a:chOff x="2870" y="1518"/>
            <a:chExt cx="292" cy="320"/>
          </a:xfrm>
        </p:grpSpPr>
        <p:graphicFrame>
          <p:nvGraphicFramePr>
            <p:cNvPr id="110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4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" name="Group 43"/>
          <p:cNvGrpSpPr>
            <a:grpSpLocks/>
          </p:cNvGrpSpPr>
          <p:nvPr/>
        </p:nvGrpSpPr>
        <p:grpSpPr bwMode="auto">
          <a:xfrm>
            <a:off x="4389437" y="4672013"/>
            <a:ext cx="400050" cy="457200"/>
            <a:chOff x="2870" y="1518"/>
            <a:chExt cx="292" cy="320"/>
          </a:xfrm>
        </p:grpSpPr>
        <p:graphicFrame>
          <p:nvGraphicFramePr>
            <p:cNvPr id="113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" name="Clip" r:id="rId24" imgW="1266840" imgH="1200240" progId="MS_ClipArt_Gallery.2">
                    <p:embed/>
                  </p:oleObj>
                </mc:Choice>
                <mc:Fallback>
                  <p:oleObj name="Clip" r:id="rId2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Group 46"/>
          <p:cNvGrpSpPr>
            <a:grpSpLocks/>
          </p:cNvGrpSpPr>
          <p:nvPr/>
        </p:nvGrpSpPr>
        <p:grpSpPr bwMode="auto">
          <a:xfrm>
            <a:off x="3651250" y="5473700"/>
            <a:ext cx="400050" cy="457200"/>
            <a:chOff x="2870" y="1518"/>
            <a:chExt cx="292" cy="320"/>
          </a:xfrm>
        </p:grpSpPr>
        <p:graphicFrame>
          <p:nvGraphicFramePr>
            <p:cNvPr id="116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8" name="Clip" r:id="rId25" imgW="819000" imgH="847800" progId="MS_ClipArt_Gallery.2">
                    <p:embed/>
                  </p:oleObj>
                </mc:Choice>
                <mc:Fallback>
                  <p:oleObj name="Clip" r:id="rId2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9" name="Clip" r:id="rId26" imgW="1266840" imgH="1200240" progId="MS_ClipArt_Gallery.2">
                    <p:embed/>
                  </p:oleObj>
                </mc:Choice>
                <mc:Fallback>
                  <p:oleObj name="Clip" r:id="rId2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Group 49"/>
          <p:cNvGrpSpPr>
            <a:grpSpLocks/>
          </p:cNvGrpSpPr>
          <p:nvPr/>
        </p:nvGrpSpPr>
        <p:grpSpPr bwMode="auto">
          <a:xfrm>
            <a:off x="3527425" y="4926013"/>
            <a:ext cx="400050" cy="457200"/>
            <a:chOff x="2870" y="1518"/>
            <a:chExt cx="292" cy="320"/>
          </a:xfrm>
        </p:grpSpPr>
        <p:graphicFrame>
          <p:nvGraphicFramePr>
            <p:cNvPr id="119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0" name="Clip" r:id="rId27" imgW="819000" imgH="847800" progId="MS_ClipArt_Gallery.2">
                    <p:embed/>
                  </p:oleObj>
                </mc:Choice>
                <mc:Fallback>
                  <p:oleObj name="Clip" r:id="rId2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1" name="Clip" r:id="rId28" imgW="1266840" imgH="1200240" progId="MS_ClipArt_Gallery.2">
                    <p:embed/>
                  </p:oleObj>
                </mc:Choice>
                <mc:Fallback>
                  <p:oleObj name="Clip" r:id="rId2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52"/>
          <p:cNvGrpSpPr>
            <a:grpSpLocks/>
          </p:cNvGrpSpPr>
          <p:nvPr/>
        </p:nvGrpSpPr>
        <p:grpSpPr bwMode="auto">
          <a:xfrm>
            <a:off x="5603875" y="5697538"/>
            <a:ext cx="400050" cy="457200"/>
            <a:chOff x="2870" y="1518"/>
            <a:chExt cx="292" cy="320"/>
          </a:xfrm>
        </p:grpSpPr>
        <p:graphicFrame>
          <p:nvGraphicFramePr>
            <p:cNvPr id="122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2" name="Clip" r:id="rId29" imgW="819000" imgH="847800" progId="MS_ClipArt_Gallery.2">
                    <p:embed/>
                  </p:oleObj>
                </mc:Choice>
                <mc:Fallback>
                  <p:oleObj name="Clip" r:id="rId2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3" name="Clip" r:id="rId30" imgW="1266840" imgH="1200240" progId="MS_ClipArt_Gallery.2">
                    <p:embed/>
                  </p:oleObj>
                </mc:Choice>
                <mc:Fallback>
                  <p:oleObj name="Clip" r:id="rId3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" name="Group 55"/>
          <p:cNvGrpSpPr>
            <a:grpSpLocks/>
          </p:cNvGrpSpPr>
          <p:nvPr/>
        </p:nvGrpSpPr>
        <p:grpSpPr bwMode="auto">
          <a:xfrm>
            <a:off x="4597400" y="5164138"/>
            <a:ext cx="835025" cy="457200"/>
            <a:chOff x="3345" y="3383"/>
            <a:chExt cx="526" cy="288"/>
          </a:xfrm>
        </p:grpSpPr>
        <p:grpSp>
          <p:nvGrpSpPr>
            <p:cNvPr id="125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130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54" name="Clip" r:id="rId31" imgW="819000" imgH="847800" progId="MS_ClipArt_Gallery.2">
                      <p:embed/>
                    </p:oleObj>
                  </mc:Choice>
                  <mc:Fallback>
                    <p:oleObj name="Clip" r:id="rId3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55" name="Clip" r:id="rId32" imgW="1266840" imgH="1200240" progId="MS_ClipArt_Gallery.2">
                      <p:embed/>
                    </p:oleObj>
                  </mc:Choice>
                  <mc:Fallback>
                    <p:oleObj name="Clip" r:id="rId3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" name="Line 63"/>
          <p:cNvSpPr>
            <a:spLocks noChangeShapeType="1"/>
          </p:cNvSpPr>
          <p:nvPr/>
        </p:nvSpPr>
        <p:spPr bwMode="auto">
          <a:xfrm flipH="1" flipV="1">
            <a:off x="4835525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64"/>
          <p:cNvSpPr>
            <a:spLocks noChangeShapeType="1"/>
          </p:cNvSpPr>
          <p:nvPr/>
        </p:nvSpPr>
        <p:spPr bwMode="auto">
          <a:xfrm flipH="1" flipV="1">
            <a:off x="4064000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" name="Group 88"/>
          <p:cNvGrpSpPr>
            <a:grpSpLocks/>
          </p:cNvGrpSpPr>
          <p:nvPr/>
        </p:nvGrpSpPr>
        <p:grpSpPr bwMode="auto">
          <a:xfrm>
            <a:off x="5024437" y="1228725"/>
            <a:ext cx="3633788" cy="4567238"/>
            <a:chOff x="3312" y="774"/>
            <a:chExt cx="2289" cy="2877"/>
          </a:xfrm>
        </p:grpSpPr>
        <p:sp>
          <p:nvSpPr>
            <p:cNvPr id="135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 dirty="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dirty="0"/>
                <a:t>wireless does </a:t>
              </a:r>
              <a:r>
                <a:rPr lang="en-US" i="1" dirty="0"/>
                <a:t>not</a:t>
              </a:r>
              <a:r>
                <a:rPr lang="en-US" dirty="0"/>
                <a:t> always mean mobility</a:t>
              </a:r>
            </a:p>
          </p:txBody>
        </p:sp>
        <p:grpSp>
          <p:nvGrpSpPr>
            <p:cNvPr id="138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14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56" name="Clip" r:id="rId33" imgW="819000" imgH="847800" progId="MS_ClipArt_Gallery.2">
                      <p:embed/>
                    </p:oleObj>
                  </mc:Choice>
                  <mc:Fallback>
                    <p:oleObj name="Clip" r:id="rId3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57" name="Clip" r:id="rId34" imgW="1266840" imgH="1200240" progId="MS_ClipArt_Gallery.2">
                      <p:embed/>
                    </p:oleObj>
                  </mc:Choice>
                  <mc:Fallback>
                    <p:oleObj name="Clip" r:id="rId3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Combine wireless networks on one VLAN segment, even geographically separated networks. </a:t>
            </a:r>
          </a:p>
          <a:p>
            <a:r>
              <a:rPr lang="en-US" dirty="0"/>
              <a:t>Use 802.1Q VLAN tagging to create a wireless subnet and a VPN gateway for authentication and encryption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vlan_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752600"/>
            <a:ext cx="7451725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Wireless </a:t>
            </a:r>
            <a:r>
              <a:rPr lang="en-US" dirty="0" smtClean="0"/>
              <a:t>Network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4706937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4"/>
          <p:cNvGrpSpPr>
            <a:grpSpLocks/>
          </p:cNvGrpSpPr>
          <p:nvPr/>
        </p:nvGrpSpPr>
        <p:grpSpPr bwMode="auto">
          <a:xfrm>
            <a:off x="2825750" y="2781300"/>
            <a:ext cx="2362200" cy="1762125"/>
            <a:chOff x="3839" y="1737"/>
            <a:chExt cx="1488" cy="1110"/>
          </a:xfrm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75" name="Picture 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8"/>
          <p:cNvGrpSpPr>
            <a:grpSpLocks/>
          </p:cNvGrpSpPr>
          <p:nvPr/>
        </p:nvGrpSpPr>
        <p:grpSpPr bwMode="auto">
          <a:xfrm>
            <a:off x="914400" y="1709738"/>
            <a:ext cx="1755775" cy="1625600"/>
            <a:chOff x="567" y="1326"/>
            <a:chExt cx="1106" cy="1024"/>
          </a:xfrm>
        </p:grpSpPr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" name="Picture 10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8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2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3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84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4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5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1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82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6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7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8" name="Line 20"/>
          <p:cNvSpPr>
            <a:spLocks noChangeShapeType="1"/>
          </p:cNvSpPr>
          <p:nvPr/>
        </p:nvSpPr>
        <p:spPr bwMode="auto">
          <a:xfrm>
            <a:off x="1943100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1009650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" name="Picture 22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 23"/>
          <p:cNvGrpSpPr>
            <a:grpSpLocks/>
          </p:cNvGrpSpPr>
          <p:nvPr/>
        </p:nvGrpSpPr>
        <p:grpSpPr bwMode="auto">
          <a:xfrm>
            <a:off x="1800225" y="4651375"/>
            <a:ext cx="400050" cy="457200"/>
            <a:chOff x="2870" y="1518"/>
            <a:chExt cx="292" cy="320"/>
          </a:xfrm>
        </p:grpSpPr>
        <p:graphicFrame>
          <p:nvGraphicFramePr>
            <p:cNvPr id="92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8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9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Group 26"/>
          <p:cNvGrpSpPr>
            <a:grpSpLocks/>
          </p:cNvGrpSpPr>
          <p:nvPr/>
        </p:nvGrpSpPr>
        <p:grpSpPr bwMode="auto">
          <a:xfrm>
            <a:off x="1649412" y="3702050"/>
            <a:ext cx="400050" cy="457200"/>
            <a:chOff x="2870" y="1518"/>
            <a:chExt cx="292" cy="320"/>
          </a:xfrm>
        </p:grpSpPr>
        <p:graphicFrame>
          <p:nvGraphicFramePr>
            <p:cNvPr id="95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0" name="Clip" r:id="rId15" imgW="819000" imgH="847800" progId="MS_ClipArt_Gallery.2">
                    <p:embed/>
                  </p:oleObj>
                </mc:Choice>
                <mc:Fallback>
                  <p:oleObj name="Clip" r:id="rId1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1" name="Clip" r:id="rId16" imgW="1266840" imgH="1200240" progId="MS_ClipArt_Gallery.2">
                    <p:embed/>
                  </p:oleObj>
                </mc:Choice>
                <mc:Fallback>
                  <p:oleObj name="Clip" r:id="rId1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Group 29"/>
          <p:cNvGrpSpPr>
            <a:grpSpLocks/>
          </p:cNvGrpSpPr>
          <p:nvPr/>
        </p:nvGrpSpPr>
        <p:grpSpPr bwMode="auto">
          <a:xfrm>
            <a:off x="1263650" y="4508500"/>
            <a:ext cx="400050" cy="457200"/>
            <a:chOff x="2870" y="1518"/>
            <a:chExt cx="292" cy="320"/>
          </a:xfrm>
        </p:grpSpPr>
        <p:graphicFrame>
          <p:nvGraphicFramePr>
            <p:cNvPr id="98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2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3" name="Clip" r:id="rId18" imgW="1266840" imgH="1200240" progId="MS_ClipArt_Gallery.2">
                    <p:embed/>
                  </p:oleObj>
                </mc:Choice>
                <mc:Fallback>
                  <p:oleObj name="Clip" r:id="rId1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Line 32"/>
          <p:cNvSpPr>
            <a:spLocks noChangeShapeType="1"/>
          </p:cNvSpPr>
          <p:nvPr/>
        </p:nvSpPr>
        <p:spPr bwMode="auto">
          <a:xfrm flipV="1">
            <a:off x="1963737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33"/>
          <p:cNvGrpSpPr>
            <a:grpSpLocks/>
          </p:cNvGrpSpPr>
          <p:nvPr/>
        </p:nvGrpSpPr>
        <p:grpSpPr bwMode="auto">
          <a:xfrm>
            <a:off x="1139825" y="3960813"/>
            <a:ext cx="400050" cy="457200"/>
            <a:chOff x="2870" y="1518"/>
            <a:chExt cx="292" cy="320"/>
          </a:xfrm>
        </p:grpSpPr>
        <p:graphicFrame>
          <p:nvGraphicFramePr>
            <p:cNvPr id="102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4" name="Clip" r:id="rId19" imgW="819000" imgH="847800" progId="MS_ClipArt_Gallery.2">
                    <p:embed/>
                  </p:oleObj>
                </mc:Choice>
                <mc:Fallback>
                  <p:oleObj name="Clip" r:id="rId1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5" name="Clip" r:id="rId20" imgW="1266840" imgH="1200240" progId="MS_ClipArt_Gallery.2">
                    <p:embed/>
                  </p:oleObj>
                </mc:Choice>
                <mc:Fallback>
                  <p:oleObj name="Clip" r:id="rId2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Oval 36"/>
          <p:cNvSpPr>
            <a:spLocks noChangeArrowheads="1"/>
          </p:cNvSpPr>
          <p:nvPr/>
        </p:nvSpPr>
        <p:spPr bwMode="auto">
          <a:xfrm>
            <a:off x="3397250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" name="Picture 3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38"/>
          <p:cNvGrpSpPr>
            <a:grpSpLocks/>
          </p:cNvGrpSpPr>
          <p:nvPr/>
        </p:nvGrpSpPr>
        <p:grpSpPr bwMode="auto">
          <a:xfrm>
            <a:off x="4187825" y="5616575"/>
            <a:ext cx="400050" cy="457200"/>
            <a:chOff x="2870" y="1518"/>
            <a:chExt cx="292" cy="320"/>
          </a:xfrm>
        </p:grpSpPr>
        <p:graphicFrame>
          <p:nvGraphicFramePr>
            <p:cNvPr id="107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6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7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Group 41"/>
          <p:cNvGrpSpPr>
            <a:grpSpLocks/>
          </p:cNvGrpSpPr>
          <p:nvPr/>
        </p:nvGrpSpPr>
        <p:grpSpPr bwMode="auto">
          <a:xfrm>
            <a:off x="4389437" y="4672013"/>
            <a:ext cx="400050" cy="457200"/>
            <a:chOff x="2870" y="1518"/>
            <a:chExt cx="292" cy="320"/>
          </a:xfrm>
        </p:grpSpPr>
        <p:graphicFrame>
          <p:nvGraphicFramePr>
            <p:cNvPr id="110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8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" name="Clip" r:id="rId24" imgW="1266840" imgH="1200240" progId="MS_ClipArt_Gallery.2">
                    <p:embed/>
                  </p:oleObj>
                </mc:Choice>
                <mc:Fallback>
                  <p:oleObj name="Clip" r:id="rId2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" name="Group 44"/>
          <p:cNvGrpSpPr>
            <a:grpSpLocks/>
          </p:cNvGrpSpPr>
          <p:nvPr/>
        </p:nvGrpSpPr>
        <p:grpSpPr bwMode="auto">
          <a:xfrm>
            <a:off x="3651250" y="5473700"/>
            <a:ext cx="400050" cy="457200"/>
            <a:chOff x="2870" y="1518"/>
            <a:chExt cx="292" cy="320"/>
          </a:xfrm>
        </p:grpSpPr>
        <p:graphicFrame>
          <p:nvGraphicFramePr>
            <p:cNvPr id="113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Clip" r:id="rId25" imgW="819000" imgH="847800" progId="MS_ClipArt_Gallery.2">
                    <p:embed/>
                  </p:oleObj>
                </mc:Choice>
                <mc:Fallback>
                  <p:oleObj name="Clip" r:id="rId2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1" name="Clip" r:id="rId26" imgW="1266840" imgH="1200240" progId="MS_ClipArt_Gallery.2">
                    <p:embed/>
                  </p:oleObj>
                </mc:Choice>
                <mc:Fallback>
                  <p:oleObj name="Clip" r:id="rId2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Group 47"/>
          <p:cNvGrpSpPr>
            <a:grpSpLocks/>
          </p:cNvGrpSpPr>
          <p:nvPr/>
        </p:nvGrpSpPr>
        <p:grpSpPr bwMode="auto">
          <a:xfrm>
            <a:off x="3527425" y="4926013"/>
            <a:ext cx="400050" cy="457200"/>
            <a:chOff x="2870" y="1518"/>
            <a:chExt cx="292" cy="320"/>
          </a:xfrm>
        </p:grpSpPr>
        <p:graphicFrame>
          <p:nvGraphicFramePr>
            <p:cNvPr id="116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2" name="Clip" r:id="rId27" imgW="819000" imgH="847800" progId="MS_ClipArt_Gallery.2">
                    <p:embed/>
                  </p:oleObj>
                </mc:Choice>
                <mc:Fallback>
                  <p:oleObj name="Clip" r:id="rId2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3" name="Clip" r:id="rId28" imgW="1266840" imgH="1200240" progId="MS_ClipArt_Gallery.2">
                    <p:embed/>
                  </p:oleObj>
                </mc:Choice>
                <mc:Fallback>
                  <p:oleObj name="Clip" r:id="rId2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Group 50"/>
          <p:cNvGrpSpPr>
            <a:grpSpLocks/>
          </p:cNvGrpSpPr>
          <p:nvPr/>
        </p:nvGrpSpPr>
        <p:grpSpPr bwMode="auto">
          <a:xfrm>
            <a:off x="5603875" y="5697538"/>
            <a:ext cx="400050" cy="457200"/>
            <a:chOff x="2870" y="1518"/>
            <a:chExt cx="292" cy="320"/>
          </a:xfrm>
        </p:grpSpPr>
        <p:graphicFrame>
          <p:nvGraphicFramePr>
            <p:cNvPr id="119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4" name="Clip" r:id="rId29" imgW="819000" imgH="847800" progId="MS_ClipArt_Gallery.2">
                    <p:embed/>
                  </p:oleObj>
                </mc:Choice>
                <mc:Fallback>
                  <p:oleObj name="Clip" r:id="rId2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5" name="Clip" r:id="rId30" imgW="1266840" imgH="1200240" progId="MS_ClipArt_Gallery.2">
                    <p:embed/>
                  </p:oleObj>
                </mc:Choice>
                <mc:Fallback>
                  <p:oleObj name="Clip" r:id="rId3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53"/>
          <p:cNvGrpSpPr>
            <a:grpSpLocks/>
          </p:cNvGrpSpPr>
          <p:nvPr/>
        </p:nvGrpSpPr>
        <p:grpSpPr bwMode="auto">
          <a:xfrm>
            <a:off x="4597400" y="5164138"/>
            <a:ext cx="835025" cy="457200"/>
            <a:chOff x="3345" y="3383"/>
            <a:chExt cx="526" cy="288"/>
          </a:xfrm>
        </p:grpSpPr>
        <p:grpSp>
          <p:nvGrpSpPr>
            <p:cNvPr id="122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12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6" name="Clip" r:id="rId31" imgW="819000" imgH="847800" progId="MS_ClipArt_Gallery.2">
                      <p:embed/>
                    </p:oleObj>
                  </mc:Choice>
                  <mc:Fallback>
                    <p:oleObj name="Clip" r:id="rId3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7" name="Clip" r:id="rId32" imgW="1266840" imgH="1200240" progId="MS_ClipArt_Gallery.2">
                      <p:embed/>
                    </p:oleObj>
                  </mc:Choice>
                  <mc:Fallback>
                    <p:oleObj name="Clip" r:id="rId3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Line 61"/>
          <p:cNvSpPr>
            <a:spLocks noChangeShapeType="1"/>
          </p:cNvSpPr>
          <p:nvPr/>
        </p:nvSpPr>
        <p:spPr bwMode="auto">
          <a:xfrm flipH="1" flipV="1">
            <a:off x="4835525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62"/>
          <p:cNvSpPr>
            <a:spLocks noChangeShapeType="1"/>
          </p:cNvSpPr>
          <p:nvPr/>
        </p:nvSpPr>
        <p:spPr bwMode="auto">
          <a:xfrm flipH="1" flipV="1">
            <a:off x="4064000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" name="Group 74"/>
          <p:cNvGrpSpPr>
            <a:grpSpLocks/>
          </p:cNvGrpSpPr>
          <p:nvPr/>
        </p:nvGrpSpPr>
        <p:grpSpPr bwMode="auto">
          <a:xfrm>
            <a:off x="5251450" y="1087438"/>
            <a:ext cx="3346450" cy="3651250"/>
            <a:chOff x="3369" y="569"/>
            <a:chExt cx="2108" cy="2300"/>
          </a:xfrm>
        </p:grpSpPr>
        <p:sp>
          <p:nvSpPr>
            <p:cNvPr id="132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135" name="Picture 72" descr="31u_bnrz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" name="Line 75"/>
          <p:cNvSpPr>
            <a:spLocks noChangeShapeType="1"/>
          </p:cNvSpPr>
          <p:nvPr/>
        </p:nvSpPr>
        <p:spPr bwMode="auto">
          <a:xfrm flipH="1">
            <a:off x="5786437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Wireless Network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06937" y="466725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825750" y="2781300"/>
            <a:ext cx="2362200" cy="1762125"/>
            <a:chOff x="3839" y="1737"/>
            <a:chExt cx="1488" cy="111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9" name="Picture 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914400" y="1709738"/>
            <a:ext cx="1755775" cy="1625600"/>
            <a:chOff x="567" y="1326"/>
            <a:chExt cx="1106" cy="1024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0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0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6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7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18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8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9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16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0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1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943100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009650" y="3632200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2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800225" y="4651375"/>
            <a:ext cx="400050" cy="457200"/>
            <a:chOff x="2870" y="1518"/>
            <a:chExt cx="292" cy="320"/>
          </a:xfrm>
        </p:grpSpPr>
        <p:graphicFrame>
          <p:nvGraphicFramePr>
            <p:cNvPr id="2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2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3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649412" y="3702050"/>
            <a:ext cx="400050" cy="457200"/>
            <a:chOff x="2870" y="1518"/>
            <a:chExt cx="292" cy="320"/>
          </a:xfrm>
        </p:grpSpPr>
        <p:graphicFrame>
          <p:nvGraphicFramePr>
            <p:cNvPr id="2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Clip" r:id="rId15" imgW="819000" imgH="847800" progId="MS_ClipArt_Gallery.2">
                    <p:embed/>
                  </p:oleObj>
                </mc:Choice>
                <mc:Fallback>
                  <p:oleObj name="Clip" r:id="rId1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Clip" r:id="rId16" imgW="1266840" imgH="1200240" progId="MS_ClipArt_Gallery.2">
                    <p:embed/>
                  </p:oleObj>
                </mc:Choice>
                <mc:Fallback>
                  <p:oleObj name="Clip" r:id="rId1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263650" y="4508500"/>
            <a:ext cx="400050" cy="457200"/>
            <a:chOff x="2870" y="1518"/>
            <a:chExt cx="292" cy="320"/>
          </a:xfrm>
        </p:grpSpPr>
        <p:graphicFrame>
          <p:nvGraphicFramePr>
            <p:cNvPr id="3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Clip" r:id="rId18" imgW="1266840" imgH="1200240" progId="MS_ClipArt_Gallery.2">
                    <p:embed/>
                  </p:oleObj>
                </mc:Choice>
                <mc:Fallback>
                  <p:oleObj name="Clip" r:id="rId1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1963737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1139825" y="3960813"/>
            <a:ext cx="400050" cy="457200"/>
            <a:chOff x="2870" y="1518"/>
            <a:chExt cx="292" cy="320"/>
          </a:xfrm>
        </p:grpSpPr>
        <p:graphicFrame>
          <p:nvGraphicFramePr>
            <p:cNvPr id="3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8" name="Clip" r:id="rId19" imgW="819000" imgH="847800" progId="MS_ClipArt_Gallery.2">
                    <p:embed/>
                  </p:oleObj>
                </mc:Choice>
                <mc:Fallback>
                  <p:oleObj name="Clip" r:id="rId1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9" name="Clip" r:id="rId20" imgW="1266840" imgH="1200240" progId="MS_ClipArt_Gallery.2">
                    <p:embed/>
                  </p:oleObj>
                </mc:Choice>
                <mc:Fallback>
                  <p:oleObj name="Clip" r:id="rId2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397250" y="4583113"/>
            <a:ext cx="1755775" cy="16256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4187825" y="5616575"/>
            <a:ext cx="400050" cy="457200"/>
            <a:chOff x="2870" y="1518"/>
            <a:chExt cx="292" cy="320"/>
          </a:xfrm>
        </p:grpSpPr>
        <p:graphicFrame>
          <p:nvGraphicFramePr>
            <p:cNvPr id="4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0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1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4389437" y="4672013"/>
            <a:ext cx="400050" cy="457200"/>
            <a:chOff x="2870" y="1518"/>
            <a:chExt cx="292" cy="320"/>
          </a:xfrm>
        </p:grpSpPr>
        <p:graphicFrame>
          <p:nvGraphicFramePr>
            <p:cNvPr id="4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2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Clip" r:id="rId24" imgW="1266840" imgH="1200240" progId="MS_ClipArt_Gallery.2">
                    <p:embed/>
                  </p:oleObj>
                </mc:Choice>
                <mc:Fallback>
                  <p:oleObj name="Clip" r:id="rId2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3651250" y="5473700"/>
            <a:ext cx="400050" cy="457200"/>
            <a:chOff x="2870" y="1518"/>
            <a:chExt cx="292" cy="320"/>
          </a:xfrm>
        </p:grpSpPr>
        <p:graphicFrame>
          <p:nvGraphicFramePr>
            <p:cNvPr id="4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4" name="Clip" r:id="rId25" imgW="819000" imgH="847800" progId="MS_ClipArt_Gallery.2">
                    <p:embed/>
                  </p:oleObj>
                </mc:Choice>
                <mc:Fallback>
                  <p:oleObj name="Clip" r:id="rId2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5" name="Clip" r:id="rId26" imgW="1266840" imgH="1200240" progId="MS_ClipArt_Gallery.2">
                    <p:embed/>
                  </p:oleObj>
                </mc:Choice>
                <mc:Fallback>
                  <p:oleObj name="Clip" r:id="rId2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3527425" y="4926013"/>
            <a:ext cx="400050" cy="457200"/>
            <a:chOff x="2870" y="1518"/>
            <a:chExt cx="292" cy="320"/>
          </a:xfrm>
        </p:grpSpPr>
        <p:graphicFrame>
          <p:nvGraphicFramePr>
            <p:cNvPr id="5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name="Clip" r:id="rId27" imgW="819000" imgH="847800" progId="MS_ClipArt_Gallery.2">
                    <p:embed/>
                  </p:oleObj>
                </mc:Choice>
                <mc:Fallback>
                  <p:oleObj name="Clip" r:id="rId2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7" name="Clip" r:id="rId28" imgW="1266840" imgH="1200240" progId="MS_ClipArt_Gallery.2">
                    <p:embed/>
                  </p:oleObj>
                </mc:Choice>
                <mc:Fallback>
                  <p:oleObj name="Clip" r:id="rId2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5603875" y="5697538"/>
            <a:ext cx="400050" cy="457200"/>
            <a:chOff x="2870" y="1518"/>
            <a:chExt cx="292" cy="320"/>
          </a:xfrm>
        </p:grpSpPr>
        <p:graphicFrame>
          <p:nvGraphicFramePr>
            <p:cNvPr id="5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8" name="Clip" r:id="rId29" imgW="819000" imgH="847800" progId="MS_ClipArt_Gallery.2">
                    <p:embed/>
                  </p:oleObj>
                </mc:Choice>
                <mc:Fallback>
                  <p:oleObj name="Clip" r:id="rId2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9" name="Clip" r:id="rId30" imgW="1266840" imgH="1200240" progId="MS_ClipArt_Gallery.2">
                    <p:embed/>
                  </p:oleObj>
                </mc:Choice>
                <mc:Fallback>
                  <p:oleObj name="Clip" r:id="rId3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4597400" y="5164138"/>
            <a:ext cx="835025" cy="457200"/>
            <a:chOff x="3345" y="3383"/>
            <a:chExt cx="526" cy="288"/>
          </a:xfrm>
        </p:grpSpPr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6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0" name="Clip" r:id="rId31" imgW="819000" imgH="847800" progId="MS_ClipArt_Gallery.2">
                      <p:embed/>
                    </p:oleObj>
                  </mc:Choice>
                  <mc:Fallback>
                    <p:oleObj name="Clip" r:id="rId3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1" name="Clip" r:id="rId32" imgW="1266840" imgH="1200240" progId="MS_ClipArt_Gallery.2">
                      <p:embed/>
                    </p:oleObj>
                  </mc:Choice>
                  <mc:Fallback>
                    <p:oleObj name="Clip" r:id="rId3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4835525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 flipV="1">
            <a:off x="4064000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251450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305425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303837" y="1362075"/>
            <a:ext cx="31496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5788025" y="4754563"/>
            <a:ext cx="790575" cy="925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AutoShape 72"/>
          <p:cNvSpPr>
            <a:spLocks noChangeAspect="1" noChangeArrowheads="1" noTextEdit="1"/>
          </p:cNvSpPr>
          <p:nvPr/>
        </p:nvSpPr>
        <p:spPr bwMode="auto">
          <a:xfrm>
            <a:off x="7567612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" name="Group 137"/>
          <p:cNvGrpSpPr>
            <a:grpSpLocks/>
          </p:cNvGrpSpPr>
          <p:nvPr/>
        </p:nvGrpSpPr>
        <p:grpSpPr bwMode="auto">
          <a:xfrm>
            <a:off x="7581900" y="1347788"/>
            <a:ext cx="722312" cy="303212"/>
            <a:chOff x="4750" y="264"/>
            <a:chExt cx="455" cy="191"/>
          </a:xfrm>
        </p:grpSpPr>
        <p:sp>
          <p:nvSpPr>
            <p:cNvPr id="71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0 h 209"/>
                <a:gd name="T10" fmla="*/ 0 w 247"/>
                <a:gd name="T11" fmla="*/ 0 h 209"/>
                <a:gd name="T12" fmla="*/ 0 w 247"/>
                <a:gd name="T13" fmla="*/ 0 h 209"/>
                <a:gd name="T14" fmla="*/ 0 w 247"/>
                <a:gd name="T15" fmla="*/ 0 h 209"/>
                <a:gd name="T16" fmla="*/ 0 w 247"/>
                <a:gd name="T17" fmla="*/ 0 h 209"/>
                <a:gd name="T18" fmla="*/ 0 w 247"/>
                <a:gd name="T19" fmla="*/ 0 h 209"/>
                <a:gd name="T20" fmla="*/ 0 w 247"/>
                <a:gd name="T21" fmla="*/ 0 h 209"/>
                <a:gd name="T22" fmla="*/ 0 w 247"/>
                <a:gd name="T23" fmla="*/ 0 h 209"/>
                <a:gd name="T24" fmla="*/ 0 w 247"/>
                <a:gd name="T25" fmla="*/ 0 h 209"/>
                <a:gd name="T26" fmla="*/ 0 w 247"/>
                <a:gd name="T27" fmla="*/ 0 h 209"/>
                <a:gd name="T28" fmla="*/ 0 w 247"/>
                <a:gd name="T29" fmla="*/ 0 h 209"/>
                <a:gd name="T30" fmla="*/ 0 w 247"/>
                <a:gd name="T31" fmla="*/ 0 h 209"/>
                <a:gd name="T32" fmla="*/ 0 w 247"/>
                <a:gd name="T33" fmla="*/ 0 h 209"/>
                <a:gd name="T34" fmla="*/ 0 w 247"/>
                <a:gd name="T35" fmla="*/ 0 h 209"/>
                <a:gd name="T36" fmla="*/ 0 w 247"/>
                <a:gd name="T37" fmla="*/ 0 h 209"/>
                <a:gd name="T38" fmla="*/ 0 w 247"/>
                <a:gd name="T39" fmla="*/ 0 h 209"/>
                <a:gd name="T40" fmla="*/ 0 w 247"/>
                <a:gd name="T41" fmla="*/ 0 h 209"/>
                <a:gd name="T42" fmla="*/ 0 w 247"/>
                <a:gd name="T43" fmla="*/ 0 h 209"/>
                <a:gd name="T44" fmla="*/ 0 w 247"/>
                <a:gd name="T45" fmla="*/ 0 h 209"/>
                <a:gd name="T46" fmla="*/ 0 w 247"/>
                <a:gd name="T47" fmla="*/ 0 h 209"/>
                <a:gd name="T48" fmla="*/ 0 w 247"/>
                <a:gd name="T49" fmla="*/ 0 h 209"/>
                <a:gd name="T50" fmla="*/ 0 w 247"/>
                <a:gd name="T51" fmla="*/ 0 h 209"/>
                <a:gd name="T52" fmla="*/ 0 w 247"/>
                <a:gd name="T53" fmla="*/ 0 h 209"/>
                <a:gd name="T54" fmla="*/ 0 w 247"/>
                <a:gd name="T55" fmla="*/ 0 h 209"/>
                <a:gd name="T56" fmla="*/ 0 w 247"/>
                <a:gd name="T57" fmla="*/ 0 h 209"/>
                <a:gd name="T58" fmla="*/ 0 w 247"/>
                <a:gd name="T59" fmla="*/ 0 h 209"/>
                <a:gd name="T60" fmla="*/ 0 w 247"/>
                <a:gd name="T61" fmla="*/ 0 h 209"/>
                <a:gd name="T62" fmla="*/ 0 w 247"/>
                <a:gd name="T63" fmla="*/ 0 h 209"/>
                <a:gd name="T64" fmla="*/ 0 w 247"/>
                <a:gd name="T65" fmla="*/ 0 h 209"/>
                <a:gd name="T66" fmla="*/ 0 w 247"/>
                <a:gd name="T67" fmla="*/ 0 h 209"/>
                <a:gd name="T68" fmla="*/ 0 w 247"/>
                <a:gd name="T69" fmla="*/ 0 h 209"/>
                <a:gd name="T70" fmla="*/ 0 w 247"/>
                <a:gd name="T71" fmla="*/ 0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1 h 162"/>
                <a:gd name="T4" fmla="*/ 0 w 158"/>
                <a:gd name="T5" fmla="*/ 1 h 162"/>
                <a:gd name="T6" fmla="*/ 0 w 158"/>
                <a:gd name="T7" fmla="*/ 1 h 162"/>
                <a:gd name="T8" fmla="*/ 0 w 158"/>
                <a:gd name="T9" fmla="*/ 1 h 162"/>
                <a:gd name="T10" fmla="*/ 0 w 158"/>
                <a:gd name="T11" fmla="*/ 1 h 162"/>
                <a:gd name="T12" fmla="*/ 0 w 158"/>
                <a:gd name="T13" fmla="*/ 1 h 162"/>
                <a:gd name="T14" fmla="*/ 0 w 158"/>
                <a:gd name="T15" fmla="*/ 1 h 162"/>
                <a:gd name="T16" fmla="*/ 0 w 158"/>
                <a:gd name="T17" fmla="*/ 1 h 162"/>
                <a:gd name="T18" fmla="*/ 0 w 158"/>
                <a:gd name="T19" fmla="*/ 1 h 162"/>
                <a:gd name="T20" fmla="*/ 0 w 158"/>
                <a:gd name="T21" fmla="*/ 1 h 162"/>
                <a:gd name="T22" fmla="*/ 0 w 158"/>
                <a:gd name="T23" fmla="*/ 1 h 162"/>
                <a:gd name="T24" fmla="*/ 0 w 158"/>
                <a:gd name="T25" fmla="*/ 1 h 162"/>
                <a:gd name="T26" fmla="*/ 0 w 158"/>
                <a:gd name="T27" fmla="*/ 1 h 162"/>
                <a:gd name="T28" fmla="*/ 0 w 158"/>
                <a:gd name="T29" fmla="*/ 1 h 162"/>
                <a:gd name="T30" fmla="*/ 0 w 158"/>
                <a:gd name="T31" fmla="*/ 1 h 162"/>
                <a:gd name="T32" fmla="*/ 0 w 158"/>
                <a:gd name="T33" fmla="*/ 1 h 162"/>
                <a:gd name="T34" fmla="*/ 0 w 158"/>
                <a:gd name="T35" fmla="*/ 1 h 162"/>
                <a:gd name="T36" fmla="*/ 0 w 158"/>
                <a:gd name="T37" fmla="*/ 1 h 162"/>
                <a:gd name="T38" fmla="*/ 0 w 158"/>
                <a:gd name="T39" fmla="*/ 1 h 162"/>
                <a:gd name="T40" fmla="*/ 0 w 158"/>
                <a:gd name="T41" fmla="*/ 1 h 162"/>
                <a:gd name="T42" fmla="*/ 0 w 158"/>
                <a:gd name="T43" fmla="*/ 1 h 162"/>
                <a:gd name="T44" fmla="*/ 0 w 158"/>
                <a:gd name="T45" fmla="*/ 1 h 162"/>
                <a:gd name="T46" fmla="*/ 0 w 158"/>
                <a:gd name="T47" fmla="*/ 1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0 h 339"/>
                <a:gd name="T4" fmla="*/ 0 w 400"/>
                <a:gd name="T5" fmla="*/ 0 h 339"/>
                <a:gd name="T6" fmla="*/ 0 w 400"/>
                <a:gd name="T7" fmla="*/ 0 h 339"/>
                <a:gd name="T8" fmla="*/ 0 w 400"/>
                <a:gd name="T9" fmla="*/ 0 h 339"/>
                <a:gd name="T10" fmla="*/ 0 w 400"/>
                <a:gd name="T11" fmla="*/ 0 h 339"/>
                <a:gd name="T12" fmla="*/ 0 w 400"/>
                <a:gd name="T13" fmla="*/ 0 h 339"/>
                <a:gd name="T14" fmla="*/ 0 w 400"/>
                <a:gd name="T15" fmla="*/ 0 h 339"/>
                <a:gd name="T16" fmla="*/ 0 w 400"/>
                <a:gd name="T17" fmla="*/ 0 h 339"/>
                <a:gd name="T18" fmla="*/ 0 w 400"/>
                <a:gd name="T19" fmla="*/ 0 h 339"/>
                <a:gd name="T20" fmla="*/ 0 w 400"/>
                <a:gd name="T21" fmla="*/ 0 h 339"/>
                <a:gd name="T22" fmla="*/ 0 w 400"/>
                <a:gd name="T23" fmla="*/ 0 h 339"/>
                <a:gd name="T24" fmla="*/ 0 w 400"/>
                <a:gd name="T25" fmla="*/ 0 h 339"/>
                <a:gd name="T26" fmla="*/ 0 w 400"/>
                <a:gd name="T27" fmla="*/ 0 h 339"/>
                <a:gd name="T28" fmla="*/ 0 w 400"/>
                <a:gd name="T29" fmla="*/ 0 h 339"/>
                <a:gd name="T30" fmla="*/ 0 w 400"/>
                <a:gd name="T31" fmla="*/ 0 h 339"/>
                <a:gd name="T32" fmla="*/ 0 w 400"/>
                <a:gd name="T33" fmla="*/ 0 h 339"/>
                <a:gd name="T34" fmla="*/ 0 w 400"/>
                <a:gd name="T35" fmla="*/ 0 h 339"/>
                <a:gd name="T36" fmla="*/ 0 w 400"/>
                <a:gd name="T37" fmla="*/ 0 h 339"/>
                <a:gd name="T38" fmla="*/ 0 w 400"/>
                <a:gd name="T39" fmla="*/ 0 h 339"/>
                <a:gd name="T40" fmla="*/ 0 w 400"/>
                <a:gd name="T41" fmla="*/ 0 h 339"/>
                <a:gd name="T42" fmla="*/ 0 w 400"/>
                <a:gd name="T43" fmla="*/ 0 h 339"/>
                <a:gd name="T44" fmla="*/ 0 w 400"/>
                <a:gd name="T45" fmla="*/ 0 h 339"/>
                <a:gd name="T46" fmla="*/ 0 w 400"/>
                <a:gd name="T47" fmla="*/ 0 h 339"/>
                <a:gd name="T48" fmla="*/ 0 w 400"/>
                <a:gd name="T49" fmla="*/ 0 h 339"/>
                <a:gd name="T50" fmla="*/ 0 w 400"/>
                <a:gd name="T51" fmla="*/ 0 h 339"/>
                <a:gd name="T52" fmla="*/ 0 w 400"/>
                <a:gd name="T53" fmla="*/ 0 h 339"/>
                <a:gd name="T54" fmla="*/ 0 w 400"/>
                <a:gd name="T55" fmla="*/ 0 h 339"/>
                <a:gd name="T56" fmla="*/ 0 w 400"/>
                <a:gd name="T57" fmla="*/ 0 h 339"/>
                <a:gd name="T58" fmla="*/ 0 w 400"/>
                <a:gd name="T59" fmla="*/ 0 h 339"/>
                <a:gd name="T60" fmla="*/ 0 w 400"/>
                <a:gd name="T61" fmla="*/ 0 h 339"/>
                <a:gd name="T62" fmla="*/ 0 w 400"/>
                <a:gd name="T63" fmla="*/ 0 h 339"/>
                <a:gd name="T64" fmla="*/ 0 w 400"/>
                <a:gd name="T65" fmla="*/ 0 h 339"/>
                <a:gd name="T66" fmla="*/ 0 w 400"/>
                <a:gd name="T67" fmla="*/ 0 h 339"/>
                <a:gd name="T68" fmla="*/ 0 w 400"/>
                <a:gd name="T69" fmla="*/ 0 h 339"/>
                <a:gd name="T70" fmla="*/ 0 w 400"/>
                <a:gd name="T71" fmla="*/ 0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1 h 226"/>
                <a:gd name="T2" fmla="*/ 0 w 351"/>
                <a:gd name="T3" fmla="*/ 1 h 226"/>
                <a:gd name="T4" fmla="*/ 0 w 351"/>
                <a:gd name="T5" fmla="*/ 1 h 226"/>
                <a:gd name="T6" fmla="*/ 0 w 351"/>
                <a:gd name="T7" fmla="*/ 1 h 226"/>
                <a:gd name="T8" fmla="*/ 0 w 351"/>
                <a:gd name="T9" fmla="*/ 1 h 226"/>
                <a:gd name="T10" fmla="*/ 0 w 351"/>
                <a:gd name="T11" fmla="*/ 1 h 226"/>
                <a:gd name="T12" fmla="*/ 0 w 351"/>
                <a:gd name="T13" fmla="*/ 1 h 226"/>
                <a:gd name="T14" fmla="*/ 0 w 351"/>
                <a:gd name="T15" fmla="*/ 1 h 226"/>
                <a:gd name="T16" fmla="*/ 0 w 351"/>
                <a:gd name="T17" fmla="*/ 1 h 226"/>
                <a:gd name="T18" fmla="*/ 0 w 351"/>
                <a:gd name="T19" fmla="*/ 1 h 226"/>
                <a:gd name="T20" fmla="*/ 0 w 351"/>
                <a:gd name="T21" fmla="*/ 1 h 226"/>
                <a:gd name="T22" fmla="*/ 0 w 351"/>
                <a:gd name="T23" fmla="*/ 1 h 226"/>
                <a:gd name="T24" fmla="*/ 0 w 351"/>
                <a:gd name="T25" fmla="*/ 1 h 226"/>
                <a:gd name="T26" fmla="*/ 0 w 351"/>
                <a:gd name="T27" fmla="*/ 1 h 226"/>
                <a:gd name="T28" fmla="*/ 0 w 351"/>
                <a:gd name="T29" fmla="*/ 1 h 226"/>
                <a:gd name="T30" fmla="*/ 0 w 351"/>
                <a:gd name="T31" fmla="*/ 1 h 226"/>
                <a:gd name="T32" fmla="*/ 0 w 351"/>
                <a:gd name="T33" fmla="*/ 1 h 226"/>
                <a:gd name="T34" fmla="*/ 0 w 351"/>
                <a:gd name="T35" fmla="*/ 1 h 226"/>
                <a:gd name="T36" fmla="*/ 0 w 351"/>
                <a:gd name="T37" fmla="*/ 1 h 226"/>
                <a:gd name="T38" fmla="*/ 0 w 351"/>
                <a:gd name="T39" fmla="*/ 1 h 226"/>
                <a:gd name="T40" fmla="*/ 0 w 351"/>
                <a:gd name="T41" fmla="*/ 1 h 226"/>
                <a:gd name="T42" fmla="*/ 0 w 351"/>
                <a:gd name="T43" fmla="*/ 1 h 226"/>
                <a:gd name="T44" fmla="*/ 0 w 351"/>
                <a:gd name="T45" fmla="*/ 1 h 226"/>
                <a:gd name="T46" fmla="*/ 0 w 351"/>
                <a:gd name="T47" fmla="*/ 1 h 226"/>
                <a:gd name="T48" fmla="*/ 0 w 351"/>
                <a:gd name="T49" fmla="*/ 1 h 226"/>
                <a:gd name="T50" fmla="*/ 0 w 351"/>
                <a:gd name="T51" fmla="*/ 1 h 226"/>
                <a:gd name="T52" fmla="*/ 0 w 351"/>
                <a:gd name="T53" fmla="*/ 1 h 226"/>
                <a:gd name="T54" fmla="*/ 0 w 351"/>
                <a:gd name="T55" fmla="*/ 1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1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 h 213"/>
                <a:gd name="T2" fmla="*/ 0 w 142"/>
                <a:gd name="T3" fmla="*/ 1 h 213"/>
                <a:gd name="T4" fmla="*/ 0 w 142"/>
                <a:gd name="T5" fmla="*/ 1 h 213"/>
                <a:gd name="T6" fmla="*/ 0 w 142"/>
                <a:gd name="T7" fmla="*/ 1 h 213"/>
                <a:gd name="T8" fmla="*/ 0 w 142"/>
                <a:gd name="T9" fmla="*/ 1 h 213"/>
                <a:gd name="T10" fmla="*/ 0 w 142"/>
                <a:gd name="T11" fmla="*/ 1 h 213"/>
                <a:gd name="T12" fmla="*/ 0 w 142"/>
                <a:gd name="T13" fmla="*/ 1 h 213"/>
                <a:gd name="T14" fmla="*/ 0 w 142"/>
                <a:gd name="T15" fmla="*/ 1 h 213"/>
                <a:gd name="T16" fmla="*/ 0 w 142"/>
                <a:gd name="T17" fmla="*/ 1 h 213"/>
                <a:gd name="T18" fmla="*/ 0 w 142"/>
                <a:gd name="T19" fmla="*/ 1 h 213"/>
                <a:gd name="T20" fmla="*/ 0 w 142"/>
                <a:gd name="T21" fmla="*/ 1 h 213"/>
                <a:gd name="T22" fmla="*/ 0 w 142"/>
                <a:gd name="T23" fmla="*/ 1 h 213"/>
                <a:gd name="T24" fmla="*/ 0 w 142"/>
                <a:gd name="T25" fmla="*/ 1 h 213"/>
                <a:gd name="T26" fmla="*/ 0 w 142"/>
                <a:gd name="T27" fmla="*/ 1 h 213"/>
                <a:gd name="T28" fmla="*/ 0 w 142"/>
                <a:gd name="T29" fmla="*/ 1 h 213"/>
                <a:gd name="T30" fmla="*/ 0 w 142"/>
                <a:gd name="T31" fmla="*/ 1 h 213"/>
                <a:gd name="T32" fmla="*/ 0 w 142"/>
                <a:gd name="T33" fmla="*/ 1 h 213"/>
                <a:gd name="T34" fmla="*/ 0 w 142"/>
                <a:gd name="T35" fmla="*/ 1 h 213"/>
                <a:gd name="T36" fmla="*/ 0 w 142"/>
                <a:gd name="T37" fmla="*/ 1 h 213"/>
                <a:gd name="T38" fmla="*/ 0 w 142"/>
                <a:gd name="T39" fmla="*/ 1 h 213"/>
                <a:gd name="T40" fmla="*/ 0 w 142"/>
                <a:gd name="T41" fmla="*/ 1 h 213"/>
                <a:gd name="T42" fmla="*/ 0 w 142"/>
                <a:gd name="T43" fmla="*/ 1 h 213"/>
                <a:gd name="T44" fmla="*/ 0 w 142"/>
                <a:gd name="T45" fmla="*/ 1 h 213"/>
                <a:gd name="T46" fmla="*/ 0 w 142"/>
                <a:gd name="T47" fmla="*/ 1 h 213"/>
                <a:gd name="T48" fmla="*/ 0 w 142"/>
                <a:gd name="T49" fmla="*/ 1 h 213"/>
                <a:gd name="T50" fmla="*/ 0 w 142"/>
                <a:gd name="T51" fmla="*/ 1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1 h 213"/>
                <a:gd name="T78" fmla="*/ 0 w 142"/>
                <a:gd name="T79" fmla="*/ 1 h 213"/>
                <a:gd name="T80" fmla="*/ 0 w 142"/>
                <a:gd name="T81" fmla="*/ 1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0 h 279"/>
                <a:gd name="T2" fmla="*/ 0 w 305"/>
                <a:gd name="T3" fmla="*/ 0 h 279"/>
                <a:gd name="T4" fmla="*/ 0 w 305"/>
                <a:gd name="T5" fmla="*/ 0 h 279"/>
                <a:gd name="T6" fmla="*/ 0 w 305"/>
                <a:gd name="T7" fmla="*/ 0 h 279"/>
                <a:gd name="T8" fmla="*/ 0 w 305"/>
                <a:gd name="T9" fmla="*/ 0 h 279"/>
                <a:gd name="T10" fmla="*/ 0 w 305"/>
                <a:gd name="T11" fmla="*/ 0 h 279"/>
                <a:gd name="T12" fmla="*/ 0 w 305"/>
                <a:gd name="T13" fmla="*/ 0 h 279"/>
                <a:gd name="T14" fmla="*/ 0 w 305"/>
                <a:gd name="T15" fmla="*/ 0 h 279"/>
                <a:gd name="T16" fmla="*/ 0 w 305"/>
                <a:gd name="T17" fmla="*/ 0 h 279"/>
                <a:gd name="T18" fmla="*/ 0 w 305"/>
                <a:gd name="T19" fmla="*/ 0 h 279"/>
                <a:gd name="T20" fmla="*/ 0 w 305"/>
                <a:gd name="T21" fmla="*/ 0 h 279"/>
                <a:gd name="T22" fmla="*/ 0 w 305"/>
                <a:gd name="T23" fmla="*/ 0 h 279"/>
                <a:gd name="T24" fmla="*/ 0 w 305"/>
                <a:gd name="T25" fmla="*/ 0 h 279"/>
                <a:gd name="T26" fmla="*/ 0 w 305"/>
                <a:gd name="T27" fmla="*/ 0 h 279"/>
                <a:gd name="T28" fmla="*/ 0 w 305"/>
                <a:gd name="T29" fmla="*/ 0 h 279"/>
                <a:gd name="T30" fmla="*/ 0 w 305"/>
                <a:gd name="T31" fmla="*/ 0 h 279"/>
                <a:gd name="T32" fmla="*/ 0 w 305"/>
                <a:gd name="T33" fmla="*/ 0 h 279"/>
                <a:gd name="T34" fmla="*/ 0 w 305"/>
                <a:gd name="T35" fmla="*/ 0 h 279"/>
                <a:gd name="T36" fmla="*/ 0 w 305"/>
                <a:gd name="T37" fmla="*/ 0 h 279"/>
                <a:gd name="T38" fmla="*/ 0 w 305"/>
                <a:gd name="T39" fmla="*/ 0 h 279"/>
                <a:gd name="T40" fmla="*/ 0 w 305"/>
                <a:gd name="T41" fmla="*/ 0 h 279"/>
                <a:gd name="T42" fmla="*/ 0 w 305"/>
                <a:gd name="T43" fmla="*/ 0 h 279"/>
                <a:gd name="T44" fmla="*/ 0 w 305"/>
                <a:gd name="T45" fmla="*/ 0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0 h 279"/>
                <a:gd name="T74" fmla="*/ 0 w 305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0 h 85"/>
                <a:gd name="T28" fmla="*/ 0 w 54"/>
                <a:gd name="T29" fmla="*/ 0 h 85"/>
                <a:gd name="T30" fmla="*/ 0 w 54"/>
                <a:gd name="T31" fmla="*/ 0 h 85"/>
                <a:gd name="T32" fmla="*/ 0 w 54"/>
                <a:gd name="T33" fmla="*/ 0 h 85"/>
                <a:gd name="T34" fmla="*/ 0 w 54"/>
                <a:gd name="T35" fmla="*/ 0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1 h 211"/>
                <a:gd name="T10" fmla="*/ 0 w 246"/>
                <a:gd name="T11" fmla="*/ 1 h 211"/>
                <a:gd name="T12" fmla="*/ 0 w 246"/>
                <a:gd name="T13" fmla="*/ 1 h 211"/>
                <a:gd name="T14" fmla="*/ 0 w 246"/>
                <a:gd name="T15" fmla="*/ 1 h 211"/>
                <a:gd name="T16" fmla="*/ 0 w 246"/>
                <a:gd name="T17" fmla="*/ 1 h 211"/>
                <a:gd name="T18" fmla="*/ 0 w 246"/>
                <a:gd name="T19" fmla="*/ 1 h 211"/>
                <a:gd name="T20" fmla="*/ 0 w 246"/>
                <a:gd name="T21" fmla="*/ 1 h 211"/>
                <a:gd name="T22" fmla="*/ 0 w 246"/>
                <a:gd name="T23" fmla="*/ 1 h 211"/>
                <a:gd name="T24" fmla="*/ 0 w 246"/>
                <a:gd name="T25" fmla="*/ 1 h 211"/>
                <a:gd name="T26" fmla="*/ 0 w 246"/>
                <a:gd name="T27" fmla="*/ 1 h 211"/>
                <a:gd name="T28" fmla="*/ 0 w 246"/>
                <a:gd name="T29" fmla="*/ 1 h 211"/>
                <a:gd name="T30" fmla="*/ 0 w 246"/>
                <a:gd name="T31" fmla="*/ 1 h 211"/>
                <a:gd name="T32" fmla="*/ 0 w 246"/>
                <a:gd name="T33" fmla="*/ 1 h 211"/>
                <a:gd name="T34" fmla="*/ 0 w 246"/>
                <a:gd name="T35" fmla="*/ 1 h 211"/>
                <a:gd name="T36" fmla="*/ 0 w 246"/>
                <a:gd name="T37" fmla="*/ 1 h 211"/>
                <a:gd name="T38" fmla="*/ 0 w 246"/>
                <a:gd name="T39" fmla="*/ 1 h 211"/>
                <a:gd name="T40" fmla="*/ 0 w 246"/>
                <a:gd name="T41" fmla="*/ 1 h 211"/>
                <a:gd name="T42" fmla="*/ 0 w 246"/>
                <a:gd name="T43" fmla="*/ 1 h 211"/>
                <a:gd name="T44" fmla="*/ 0 w 246"/>
                <a:gd name="T45" fmla="*/ 1 h 211"/>
                <a:gd name="T46" fmla="*/ 0 w 246"/>
                <a:gd name="T47" fmla="*/ 1 h 211"/>
                <a:gd name="T48" fmla="*/ 0 w 246"/>
                <a:gd name="T49" fmla="*/ 1 h 211"/>
                <a:gd name="T50" fmla="*/ 0 w 246"/>
                <a:gd name="T51" fmla="*/ 1 h 211"/>
                <a:gd name="T52" fmla="*/ 0 w 246"/>
                <a:gd name="T53" fmla="*/ 1 h 211"/>
                <a:gd name="T54" fmla="*/ 0 w 246"/>
                <a:gd name="T55" fmla="*/ 1 h 211"/>
                <a:gd name="T56" fmla="*/ 0 w 246"/>
                <a:gd name="T57" fmla="*/ 1 h 211"/>
                <a:gd name="T58" fmla="*/ 0 w 246"/>
                <a:gd name="T59" fmla="*/ 1 h 211"/>
                <a:gd name="T60" fmla="*/ 0 w 246"/>
                <a:gd name="T61" fmla="*/ 1 h 211"/>
                <a:gd name="T62" fmla="*/ 0 w 246"/>
                <a:gd name="T63" fmla="*/ 1 h 211"/>
                <a:gd name="T64" fmla="*/ 0 w 246"/>
                <a:gd name="T65" fmla="*/ 1 h 211"/>
                <a:gd name="T66" fmla="*/ 0 w 246"/>
                <a:gd name="T67" fmla="*/ 1 h 211"/>
                <a:gd name="T68" fmla="*/ 0 w 246"/>
                <a:gd name="T69" fmla="*/ 1 h 211"/>
                <a:gd name="T70" fmla="*/ 0 w 246"/>
                <a:gd name="T71" fmla="*/ 1 h 211"/>
                <a:gd name="T72" fmla="*/ 0 w 246"/>
                <a:gd name="T73" fmla="*/ 1 h 211"/>
                <a:gd name="T74" fmla="*/ 0 w 246"/>
                <a:gd name="T75" fmla="*/ 1 h 211"/>
                <a:gd name="T76" fmla="*/ 0 w 246"/>
                <a:gd name="T77" fmla="*/ 1 h 211"/>
                <a:gd name="T78" fmla="*/ 0 w 246"/>
                <a:gd name="T79" fmla="*/ 1 h 211"/>
                <a:gd name="T80" fmla="*/ 0 w 246"/>
                <a:gd name="T81" fmla="*/ 1 h 211"/>
                <a:gd name="T82" fmla="*/ 0 w 246"/>
                <a:gd name="T83" fmla="*/ 1 h 211"/>
                <a:gd name="T84" fmla="*/ 0 w 246"/>
                <a:gd name="T85" fmla="*/ 1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1 h 164"/>
                <a:gd name="T4" fmla="*/ 0 w 158"/>
                <a:gd name="T5" fmla="*/ 1 h 164"/>
                <a:gd name="T6" fmla="*/ 0 w 158"/>
                <a:gd name="T7" fmla="*/ 1 h 164"/>
                <a:gd name="T8" fmla="*/ 0 w 158"/>
                <a:gd name="T9" fmla="*/ 1 h 164"/>
                <a:gd name="T10" fmla="*/ 0 w 158"/>
                <a:gd name="T11" fmla="*/ 1 h 164"/>
                <a:gd name="T12" fmla="*/ 0 w 158"/>
                <a:gd name="T13" fmla="*/ 1 h 164"/>
                <a:gd name="T14" fmla="*/ 0 w 158"/>
                <a:gd name="T15" fmla="*/ 1 h 164"/>
                <a:gd name="T16" fmla="*/ 0 w 158"/>
                <a:gd name="T17" fmla="*/ 1 h 164"/>
                <a:gd name="T18" fmla="*/ 0 w 158"/>
                <a:gd name="T19" fmla="*/ 1 h 164"/>
                <a:gd name="T20" fmla="*/ 0 w 158"/>
                <a:gd name="T21" fmla="*/ 1 h 164"/>
                <a:gd name="T22" fmla="*/ 0 w 158"/>
                <a:gd name="T23" fmla="*/ 1 h 164"/>
                <a:gd name="T24" fmla="*/ 0 w 158"/>
                <a:gd name="T25" fmla="*/ 1 h 164"/>
                <a:gd name="T26" fmla="*/ 0 w 158"/>
                <a:gd name="T27" fmla="*/ 1 h 164"/>
                <a:gd name="T28" fmla="*/ 0 w 158"/>
                <a:gd name="T29" fmla="*/ 1 h 164"/>
                <a:gd name="T30" fmla="*/ 0 w 158"/>
                <a:gd name="T31" fmla="*/ 1 h 164"/>
                <a:gd name="T32" fmla="*/ 0 w 158"/>
                <a:gd name="T33" fmla="*/ 1 h 164"/>
                <a:gd name="T34" fmla="*/ 0 w 158"/>
                <a:gd name="T35" fmla="*/ 1 h 164"/>
                <a:gd name="T36" fmla="*/ 0 w 158"/>
                <a:gd name="T37" fmla="*/ 1 h 164"/>
                <a:gd name="T38" fmla="*/ 0 w 158"/>
                <a:gd name="T39" fmla="*/ 1 h 164"/>
                <a:gd name="T40" fmla="*/ 0 w 158"/>
                <a:gd name="T41" fmla="*/ 1 h 164"/>
                <a:gd name="T42" fmla="*/ 0 w 158"/>
                <a:gd name="T43" fmla="*/ 1 h 164"/>
                <a:gd name="T44" fmla="*/ 0 w 158"/>
                <a:gd name="T45" fmla="*/ 1 h 164"/>
                <a:gd name="T46" fmla="*/ 0 w 158"/>
                <a:gd name="T47" fmla="*/ 1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1 h 340"/>
                <a:gd name="T4" fmla="*/ 0 w 400"/>
                <a:gd name="T5" fmla="*/ 1 h 340"/>
                <a:gd name="T6" fmla="*/ 0 w 400"/>
                <a:gd name="T7" fmla="*/ 1 h 340"/>
                <a:gd name="T8" fmla="*/ 0 w 400"/>
                <a:gd name="T9" fmla="*/ 1 h 340"/>
                <a:gd name="T10" fmla="*/ 0 w 400"/>
                <a:gd name="T11" fmla="*/ 1 h 340"/>
                <a:gd name="T12" fmla="*/ 0 w 400"/>
                <a:gd name="T13" fmla="*/ 1 h 340"/>
                <a:gd name="T14" fmla="*/ 0 w 400"/>
                <a:gd name="T15" fmla="*/ 1 h 340"/>
                <a:gd name="T16" fmla="*/ 0 w 400"/>
                <a:gd name="T17" fmla="*/ 1 h 340"/>
                <a:gd name="T18" fmla="*/ 0 w 400"/>
                <a:gd name="T19" fmla="*/ 1 h 340"/>
                <a:gd name="T20" fmla="*/ 0 w 400"/>
                <a:gd name="T21" fmla="*/ 1 h 340"/>
                <a:gd name="T22" fmla="*/ 0 w 400"/>
                <a:gd name="T23" fmla="*/ 1 h 340"/>
                <a:gd name="T24" fmla="*/ 0 w 400"/>
                <a:gd name="T25" fmla="*/ 1 h 340"/>
                <a:gd name="T26" fmla="*/ 0 w 400"/>
                <a:gd name="T27" fmla="*/ 1 h 340"/>
                <a:gd name="T28" fmla="*/ 0 w 400"/>
                <a:gd name="T29" fmla="*/ 1 h 340"/>
                <a:gd name="T30" fmla="*/ 0 w 400"/>
                <a:gd name="T31" fmla="*/ 1 h 340"/>
                <a:gd name="T32" fmla="*/ 0 w 400"/>
                <a:gd name="T33" fmla="*/ 1 h 340"/>
                <a:gd name="T34" fmla="*/ 0 w 400"/>
                <a:gd name="T35" fmla="*/ 1 h 340"/>
                <a:gd name="T36" fmla="*/ 0 w 400"/>
                <a:gd name="T37" fmla="*/ 1 h 340"/>
                <a:gd name="T38" fmla="*/ 0 w 400"/>
                <a:gd name="T39" fmla="*/ 1 h 340"/>
                <a:gd name="T40" fmla="*/ 0 w 400"/>
                <a:gd name="T41" fmla="*/ 1 h 340"/>
                <a:gd name="T42" fmla="*/ 0 w 400"/>
                <a:gd name="T43" fmla="*/ 1 h 340"/>
                <a:gd name="T44" fmla="*/ 0 w 400"/>
                <a:gd name="T45" fmla="*/ 1 h 340"/>
                <a:gd name="T46" fmla="*/ 0 w 400"/>
                <a:gd name="T47" fmla="*/ 1 h 340"/>
                <a:gd name="T48" fmla="*/ 0 w 400"/>
                <a:gd name="T49" fmla="*/ 1 h 340"/>
                <a:gd name="T50" fmla="*/ 0 w 400"/>
                <a:gd name="T51" fmla="*/ 1 h 340"/>
                <a:gd name="T52" fmla="*/ 0 w 400"/>
                <a:gd name="T53" fmla="*/ 1 h 340"/>
                <a:gd name="T54" fmla="*/ 0 w 400"/>
                <a:gd name="T55" fmla="*/ 1 h 340"/>
                <a:gd name="T56" fmla="*/ 0 w 400"/>
                <a:gd name="T57" fmla="*/ 1 h 340"/>
                <a:gd name="T58" fmla="*/ 0 w 400"/>
                <a:gd name="T59" fmla="*/ 1 h 340"/>
                <a:gd name="T60" fmla="*/ 0 w 400"/>
                <a:gd name="T61" fmla="*/ 1 h 340"/>
                <a:gd name="T62" fmla="*/ 0 w 400"/>
                <a:gd name="T63" fmla="*/ 1 h 340"/>
                <a:gd name="T64" fmla="*/ 0 w 400"/>
                <a:gd name="T65" fmla="*/ 1 h 340"/>
                <a:gd name="T66" fmla="*/ 0 w 400"/>
                <a:gd name="T67" fmla="*/ 1 h 340"/>
                <a:gd name="T68" fmla="*/ 0 w 400"/>
                <a:gd name="T69" fmla="*/ 1 h 340"/>
                <a:gd name="T70" fmla="*/ 0 w 400"/>
                <a:gd name="T71" fmla="*/ 1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1 h 227"/>
                <a:gd name="T2" fmla="*/ 0 w 349"/>
                <a:gd name="T3" fmla="*/ 1 h 227"/>
                <a:gd name="T4" fmla="*/ 0 w 349"/>
                <a:gd name="T5" fmla="*/ 1 h 227"/>
                <a:gd name="T6" fmla="*/ 0 w 349"/>
                <a:gd name="T7" fmla="*/ 1 h 227"/>
                <a:gd name="T8" fmla="*/ 0 w 349"/>
                <a:gd name="T9" fmla="*/ 1 h 227"/>
                <a:gd name="T10" fmla="*/ 0 w 349"/>
                <a:gd name="T11" fmla="*/ 1 h 227"/>
                <a:gd name="T12" fmla="*/ 0 w 349"/>
                <a:gd name="T13" fmla="*/ 1 h 227"/>
                <a:gd name="T14" fmla="*/ 0 w 349"/>
                <a:gd name="T15" fmla="*/ 1 h 227"/>
                <a:gd name="T16" fmla="*/ 0 w 349"/>
                <a:gd name="T17" fmla="*/ 1 h 227"/>
                <a:gd name="T18" fmla="*/ 0 w 349"/>
                <a:gd name="T19" fmla="*/ 1 h 227"/>
                <a:gd name="T20" fmla="*/ 0 w 349"/>
                <a:gd name="T21" fmla="*/ 1 h 227"/>
                <a:gd name="T22" fmla="*/ 0 w 349"/>
                <a:gd name="T23" fmla="*/ 1 h 227"/>
                <a:gd name="T24" fmla="*/ 0 w 349"/>
                <a:gd name="T25" fmla="*/ 1 h 227"/>
                <a:gd name="T26" fmla="*/ 0 w 349"/>
                <a:gd name="T27" fmla="*/ 1 h 227"/>
                <a:gd name="T28" fmla="*/ 0 w 349"/>
                <a:gd name="T29" fmla="*/ 1 h 227"/>
                <a:gd name="T30" fmla="*/ 0 w 349"/>
                <a:gd name="T31" fmla="*/ 1 h 227"/>
                <a:gd name="T32" fmla="*/ 0 w 349"/>
                <a:gd name="T33" fmla="*/ 1 h 227"/>
                <a:gd name="T34" fmla="*/ 0 w 349"/>
                <a:gd name="T35" fmla="*/ 1 h 227"/>
                <a:gd name="T36" fmla="*/ 0 w 349"/>
                <a:gd name="T37" fmla="*/ 1 h 227"/>
                <a:gd name="T38" fmla="*/ 0 w 349"/>
                <a:gd name="T39" fmla="*/ 1 h 227"/>
                <a:gd name="T40" fmla="*/ 0 w 349"/>
                <a:gd name="T41" fmla="*/ 1 h 227"/>
                <a:gd name="T42" fmla="*/ 0 w 349"/>
                <a:gd name="T43" fmla="*/ 1 h 227"/>
                <a:gd name="T44" fmla="*/ 0 w 349"/>
                <a:gd name="T45" fmla="*/ 1 h 227"/>
                <a:gd name="T46" fmla="*/ 0 w 349"/>
                <a:gd name="T47" fmla="*/ 1 h 227"/>
                <a:gd name="T48" fmla="*/ 0 w 349"/>
                <a:gd name="T49" fmla="*/ 1 h 227"/>
                <a:gd name="T50" fmla="*/ 0 w 349"/>
                <a:gd name="T51" fmla="*/ 1 h 227"/>
                <a:gd name="T52" fmla="*/ 0 w 349"/>
                <a:gd name="T53" fmla="*/ 1 h 227"/>
                <a:gd name="T54" fmla="*/ 0 w 349"/>
                <a:gd name="T55" fmla="*/ 1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1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 h 212"/>
                <a:gd name="T2" fmla="*/ 0 w 143"/>
                <a:gd name="T3" fmla="*/ 1 h 212"/>
                <a:gd name="T4" fmla="*/ 0 w 143"/>
                <a:gd name="T5" fmla="*/ 1 h 212"/>
                <a:gd name="T6" fmla="*/ 0 w 143"/>
                <a:gd name="T7" fmla="*/ 1 h 212"/>
                <a:gd name="T8" fmla="*/ 0 w 143"/>
                <a:gd name="T9" fmla="*/ 1 h 212"/>
                <a:gd name="T10" fmla="*/ 0 w 143"/>
                <a:gd name="T11" fmla="*/ 1 h 212"/>
                <a:gd name="T12" fmla="*/ 0 w 143"/>
                <a:gd name="T13" fmla="*/ 1 h 212"/>
                <a:gd name="T14" fmla="*/ 0 w 143"/>
                <a:gd name="T15" fmla="*/ 1 h 212"/>
                <a:gd name="T16" fmla="*/ 0 w 143"/>
                <a:gd name="T17" fmla="*/ 1 h 212"/>
                <a:gd name="T18" fmla="*/ 0 w 143"/>
                <a:gd name="T19" fmla="*/ 1 h 212"/>
                <a:gd name="T20" fmla="*/ 0 w 143"/>
                <a:gd name="T21" fmla="*/ 1 h 212"/>
                <a:gd name="T22" fmla="*/ 0 w 143"/>
                <a:gd name="T23" fmla="*/ 1 h 212"/>
                <a:gd name="T24" fmla="*/ 0 w 143"/>
                <a:gd name="T25" fmla="*/ 1 h 212"/>
                <a:gd name="T26" fmla="*/ 0 w 143"/>
                <a:gd name="T27" fmla="*/ 1 h 212"/>
                <a:gd name="T28" fmla="*/ 0 w 143"/>
                <a:gd name="T29" fmla="*/ 1 h 212"/>
                <a:gd name="T30" fmla="*/ 0 w 143"/>
                <a:gd name="T31" fmla="*/ 1 h 212"/>
                <a:gd name="T32" fmla="*/ 0 w 143"/>
                <a:gd name="T33" fmla="*/ 1 h 212"/>
                <a:gd name="T34" fmla="*/ 0 w 143"/>
                <a:gd name="T35" fmla="*/ 1 h 212"/>
                <a:gd name="T36" fmla="*/ 0 w 143"/>
                <a:gd name="T37" fmla="*/ 1 h 212"/>
                <a:gd name="T38" fmla="*/ 0 w 143"/>
                <a:gd name="T39" fmla="*/ 1 h 212"/>
                <a:gd name="T40" fmla="*/ 0 w 143"/>
                <a:gd name="T41" fmla="*/ 1 h 212"/>
                <a:gd name="T42" fmla="*/ 0 w 143"/>
                <a:gd name="T43" fmla="*/ 1 h 212"/>
                <a:gd name="T44" fmla="*/ 0 w 143"/>
                <a:gd name="T45" fmla="*/ 1 h 212"/>
                <a:gd name="T46" fmla="*/ 0 w 143"/>
                <a:gd name="T47" fmla="*/ 1 h 212"/>
                <a:gd name="T48" fmla="*/ 0 w 143"/>
                <a:gd name="T49" fmla="*/ 1 h 212"/>
                <a:gd name="T50" fmla="*/ 0 w 143"/>
                <a:gd name="T51" fmla="*/ 1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1 h 212"/>
                <a:gd name="T78" fmla="*/ 0 w 143"/>
                <a:gd name="T79" fmla="*/ 1 h 212"/>
                <a:gd name="T80" fmla="*/ 0 w 143"/>
                <a:gd name="T81" fmla="*/ 1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1 h 278"/>
                <a:gd name="T2" fmla="*/ 0 w 304"/>
                <a:gd name="T3" fmla="*/ 1 h 278"/>
                <a:gd name="T4" fmla="*/ 0 w 304"/>
                <a:gd name="T5" fmla="*/ 1 h 278"/>
                <a:gd name="T6" fmla="*/ 0 w 304"/>
                <a:gd name="T7" fmla="*/ 1 h 278"/>
                <a:gd name="T8" fmla="*/ 0 w 304"/>
                <a:gd name="T9" fmla="*/ 1 h 278"/>
                <a:gd name="T10" fmla="*/ 0 w 304"/>
                <a:gd name="T11" fmla="*/ 1 h 278"/>
                <a:gd name="T12" fmla="*/ 0 w 304"/>
                <a:gd name="T13" fmla="*/ 1 h 278"/>
                <a:gd name="T14" fmla="*/ 0 w 304"/>
                <a:gd name="T15" fmla="*/ 1 h 278"/>
                <a:gd name="T16" fmla="*/ 0 w 304"/>
                <a:gd name="T17" fmla="*/ 1 h 278"/>
                <a:gd name="T18" fmla="*/ 0 w 304"/>
                <a:gd name="T19" fmla="*/ 1 h 278"/>
                <a:gd name="T20" fmla="*/ 0 w 304"/>
                <a:gd name="T21" fmla="*/ 1 h 278"/>
                <a:gd name="T22" fmla="*/ 0 w 304"/>
                <a:gd name="T23" fmla="*/ 1 h 278"/>
                <a:gd name="T24" fmla="*/ 0 w 304"/>
                <a:gd name="T25" fmla="*/ 1 h 278"/>
                <a:gd name="T26" fmla="*/ 0 w 304"/>
                <a:gd name="T27" fmla="*/ 1 h 278"/>
                <a:gd name="T28" fmla="*/ 0 w 304"/>
                <a:gd name="T29" fmla="*/ 1 h 278"/>
                <a:gd name="T30" fmla="*/ 0 w 304"/>
                <a:gd name="T31" fmla="*/ 1 h 278"/>
                <a:gd name="T32" fmla="*/ 0 w 304"/>
                <a:gd name="T33" fmla="*/ 1 h 278"/>
                <a:gd name="T34" fmla="*/ 0 w 304"/>
                <a:gd name="T35" fmla="*/ 1 h 278"/>
                <a:gd name="T36" fmla="*/ 0 w 304"/>
                <a:gd name="T37" fmla="*/ 1 h 278"/>
                <a:gd name="T38" fmla="*/ 0 w 304"/>
                <a:gd name="T39" fmla="*/ 1 h 278"/>
                <a:gd name="T40" fmla="*/ 0 w 304"/>
                <a:gd name="T41" fmla="*/ 1 h 278"/>
                <a:gd name="T42" fmla="*/ 0 w 304"/>
                <a:gd name="T43" fmla="*/ 1 h 278"/>
                <a:gd name="T44" fmla="*/ 0 w 304"/>
                <a:gd name="T45" fmla="*/ 1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1 h 278"/>
                <a:gd name="T74" fmla="*/ 0 w 304"/>
                <a:gd name="T75" fmla="*/ 1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LAN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-96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8" name="Clip" r:id="rId3" imgW="819000" imgH="847800" progId="MS_ClipArt_Gallery.2">
                    <p:embed/>
                  </p:oleObj>
                </mc:Choice>
                <mc:Fallback>
                  <p:oleObj name="Clip" r:id="rId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9" name="Clip" r:id="rId5" imgW="1266840" imgH="1200240" progId="MS_ClipArt_Gallery.2">
                    <p:embed/>
                  </p:oleObj>
                </mc:Choice>
                <mc:Fallback>
                  <p:oleObj name="Clip" r:id="rId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BSS 1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BSS 2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-9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-9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-9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-9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-9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-96" charset="0"/>
              </a:defRPr>
            </a:lvl9pPr>
          </a:lstStyle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37" name="Picture 36" descr="31u_bnrz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0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1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2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64" name="Picture 63" descr="31u_bnrz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0 w 247"/>
                  <a:gd name="T1" fmla="*/ 1 h 203"/>
                  <a:gd name="T2" fmla="*/ 0 w 247"/>
                  <a:gd name="T3" fmla="*/ 1 h 203"/>
                  <a:gd name="T4" fmla="*/ 0 w 247"/>
                  <a:gd name="T5" fmla="*/ 1 h 203"/>
                  <a:gd name="T6" fmla="*/ 0 w 247"/>
                  <a:gd name="T7" fmla="*/ 1 h 203"/>
                  <a:gd name="T8" fmla="*/ 0 w 247"/>
                  <a:gd name="T9" fmla="*/ 1 h 203"/>
                  <a:gd name="T10" fmla="*/ 0 w 247"/>
                  <a:gd name="T11" fmla="*/ 1 h 203"/>
                  <a:gd name="T12" fmla="*/ 0 w 247"/>
                  <a:gd name="T13" fmla="*/ 1 h 203"/>
                  <a:gd name="T14" fmla="*/ 0 w 247"/>
                  <a:gd name="T15" fmla="*/ 1 h 203"/>
                  <a:gd name="T16" fmla="*/ 0 w 247"/>
                  <a:gd name="T17" fmla="*/ 1 h 203"/>
                  <a:gd name="T18" fmla="*/ 0 w 247"/>
                  <a:gd name="T19" fmla="*/ 1 h 203"/>
                  <a:gd name="T20" fmla="*/ 0 w 247"/>
                  <a:gd name="T21" fmla="*/ 1 h 203"/>
                  <a:gd name="T22" fmla="*/ 0 w 247"/>
                  <a:gd name="T23" fmla="*/ 1 h 203"/>
                  <a:gd name="T24" fmla="*/ 0 w 247"/>
                  <a:gd name="T25" fmla="*/ 1 h 203"/>
                  <a:gd name="T26" fmla="*/ 0 w 247"/>
                  <a:gd name="T27" fmla="*/ 1 h 203"/>
                  <a:gd name="T28" fmla="*/ 0 w 247"/>
                  <a:gd name="T29" fmla="*/ 1 h 203"/>
                  <a:gd name="T30" fmla="*/ 0 w 247"/>
                  <a:gd name="T31" fmla="*/ 1 h 203"/>
                  <a:gd name="T32" fmla="*/ 0 w 247"/>
                  <a:gd name="T33" fmla="*/ 1 h 203"/>
                  <a:gd name="T34" fmla="*/ 0 w 247"/>
                  <a:gd name="T35" fmla="*/ 1 h 203"/>
                  <a:gd name="T36" fmla="*/ 0 w 247"/>
                  <a:gd name="T37" fmla="*/ 1 h 203"/>
                  <a:gd name="T38" fmla="*/ 0 w 247"/>
                  <a:gd name="T39" fmla="*/ 1 h 203"/>
                  <a:gd name="T40" fmla="*/ 0 w 247"/>
                  <a:gd name="T41" fmla="*/ 1 h 203"/>
                  <a:gd name="T42" fmla="*/ 0 w 247"/>
                  <a:gd name="T43" fmla="*/ 1 h 203"/>
                  <a:gd name="T44" fmla="*/ 0 w 247"/>
                  <a:gd name="T45" fmla="*/ 1 h 203"/>
                  <a:gd name="T46" fmla="*/ 0 w 247"/>
                  <a:gd name="T47" fmla="*/ 1 h 203"/>
                  <a:gd name="T48" fmla="*/ 0 w 247"/>
                  <a:gd name="T49" fmla="*/ 1 h 203"/>
                  <a:gd name="T50" fmla="*/ 0 w 247"/>
                  <a:gd name="T51" fmla="*/ 1 h 203"/>
                  <a:gd name="T52" fmla="*/ 0 w 247"/>
                  <a:gd name="T53" fmla="*/ 1 h 203"/>
                  <a:gd name="T54" fmla="*/ 0 w 247"/>
                  <a:gd name="T55" fmla="*/ 1 h 203"/>
                  <a:gd name="T56" fmla="*/ 0 w 247"/>
                  <a:gd name="T57" fmla="*/ 1 h 203"/>
                  <a:gd name="T58" fmla="*/ 0 w 247"/>
                  <a:gd name="T59" fmla="*/ 1 h 203"/>
                  <a:gd name="T60" fmla="*/ 0 w 247"/>
                  <a:gd name="T61" fmla="*/ 1 h 203"/>
                  <a:gd name="T62" fmla="*/ 0 w 247"/>
                  <a:gd name="T63" fmla="*/ 1 h 203"/>
                  <a:gd name="T64" fmla="*/ 0 w 247"/>
                  <a:gd name="T65" fmla="*/ 1 h 203"/>
                  <a:gd name="T66" fmla="*/ 0 w 247"/>
                  <a:gd name="T67" fmla="*/ 1 h 203"/>
                  <a:gd name="T68" fmla="*/ 0 w 247"/>
                  <a:gd name="T69" fmla="*/ 1 h 203"/>
                  <a:gd name="T70" fmla="*/ 0 w 247"/>
                  <a:gd name="T71" fmla="*/ 1 h 203"/>
                  <a:gd name="T72" fmla="*/ 0 w 247"/>
                  <a:gd name="T73" fmla="*/ 1 h 203"/>
                  <a:gd name="T74" fmla="*/ 0 w 247"/>
                  <a:gd name="T75" fmla="*/ 1 h 203"/>
                  <a:gd name="T76" fmla="*/ 0 w 247"/>
                  <a:gd name="T77" fmla="*/ 1 h 203"/>
                  <a:gd name="T78" fmla="*/ 0 w 247"/>
                  <a:gd name="T79" fmla="*/ 1 h 203"/>
                  <a:gd name="T80" fmla="*/ 0 w 247"/>
                  <a:gd name="T81" fmla="*/ 1 h 203"/>
                  <a:gd name="T82" fmla="*/ 0 w 247"/>
                  <a:gd name="T83" fmla="*/ 1 h 203"/>
                  <a:gd name="T84" fmla="*/ 0 w 247"/>
                  <a:gd name="T85" fmla="*/ 0 h 203"/>
                  <a:gd name="T86" fmla="*/ 0 w 247"/>
                  <a:gd name="T87" fmla="*/ 1 h 203"/>
                  <a:gd name="T88" fmla="*/ 0 w 247"/>
                  <a:gd name="T89" fmla="*/ 1 h 203"/>
                  <a:gd name="T90" fmla="*/ 0 w 247"/>
                  <a:gd name="T91" fmla="*/ 1 h 203"/>
                  <a:gd name="T92" fmla="*/ 0 w 247"/>
                  <a:gd name="T93" fmla="*/ 1 h 203"/>
                  <a:gd name="T94" fmla="*/ 0 w 247"/>
                  <a:gd name="T95" fmla="*/ 1 h 203"/>
                  <a:gd name="T96" fmla="*/ 0 w 247"/>
                  <a:gd name="T97" fmla="*/ 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0 w 158"/>
                  <a:gd name="T1" fmla="*/ 1 h 158"/>
                  <a:gd name="T2" fmla="*/ 0 w 158"/>
                  <a:gd name="T3" fmla="*/ 1 h 158"/>
                  <a:gd name="T4" fmla="*/ 0 w 158"/>
                  <a:gd name="T5" fmla="*/ 1 h 158"/>
                  <a:gd name="T6" fmla="*/ 0 w 158"/>
                  <a:gd name="T7" fmla="*/ 1 h 158"/>
                  <a:gd name="T8" fmla="*/ 0 w 158"/>
                  <a:gd name="T9" fmla="*/ 1 h 158"/>
                  <a:gd name="T10" fmla="*/ 0 w 158"/>
                  <a:gd name="T11" fmla="*/ 1 h 158"/>
                  <a:gd name="T12" fmla="*/ 0 w 158"/>
                  <a:gd name="T13" fmla="*/ 1 h 158"/>
                  <a:gd name="T14" fmla="*/ 0 w 158"/>
                  <a:gd name="T15" fmla="*/ 1 h 158"/>
                  <a:gd name="T16" fmla="*/ 0 w 158"/>
                  <a:gd name="T17" fmla="*/ 1 h 158"/>
                  <a:gd name="T18" fmla="*/ 0 w 158"/>
                  <a:gd name="T19" fmla="*/ 1 h 158"/>
                  <a:gd name="T20" fmla="*/ 0 w 158"/>
                  <a:gd name="T21" fmla="*/ 1 h 158"/>
                  <a:gd name="T22" fmla="*/ 0 w 158"/>
                  <a:gd name="T23" fmla="*/ 1 h 158"/>
                  <a:gd name="T24" fmla="*/ 0 w 158"/>
                  <a:gd name="T25" fmla="*/ 1 h 158"/>
                  <a:gd name="T26" fmla="*/ 0 w 158"/>
                  <a:gd name="T27" fmla="*/ 1 h 158"/>
                  <a:gd name="T28" fmla="*/ 0 w 158"/>
                  <a:gd name="T29" fmla="*/ 1 h 158"/>
                  <a:gd name="T30" fmla="*/ 0 w 158"/>
                  <a:gd name="T31" fmla="*/ 1 h 158"/>
                  <a:gd name="T32" fmla="*/ 0 w 158"/>
                  <a:gd name="T33" fmla="*/ 1 h 158"/>
                  <a:gd name="T34" fmla="*/ 0 w 158"/>
                  <a:gd name="T35" fmla="*/ 1 h 158"/>
                  <a:gd name="T36" fmla="*/ 0 w 158"/>
                  <a:gd name="T37" fmla="*/ 1 h 158"/>
                  <a:gd name="T38" fmla="*/ 0 w 158"/>
                  <a:gd name="T39" fmla="*/ 1 h 158"/>
                  <a:gd name="T40" fmla="*/ 0 w 158"/>
                  <a:gd name="T41" fmla="*/ 1 h 158"/>
                  <a:gd name="T42" fmla="*/ 0 w 158"/>
                  <a:gd name="T43" fmla="*/ 1 h 158"/>
                  <a:gd name="T44" fmla="*/ 0 w 158"/>
                  <a:gd name="T45" fmla="*/ 1 h 158"/>
                  <a:gd name="T46" fmla="*/ 0 w 158"/>
                  <a:gd name="T47" fmla="*/ 1 h 158"/>
                  <a:gd name="T48" fmla="*/ 0 w 158"/>
                  <a:gd name="T49" fmla="*/ 1 h 158"/>
                  <a:gd name="T50" fmla="*/ 0 w 158"/>
                  <a:gd name="T51" fmla="*/ 1 h 158"/>
                  <a:gd name="T52" fmla="*/ 0 w 158"/>
                  <a:gd name="T53" fmla="*/ 1 h 158"/>
                  <a:gd name="T54" fmla="*/ 0 w 158"/>
                  <a:gd name="T55" fmla="*/ 1 h 158"/>
                  <a:gd name="T56" fmla="*/ 0 w 158"/>
                  <a:gd name="T57" fmla="*/ 1 h 158"/>
                  <a:gd name="T58" fmla="*/ 0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0 w 158"/>
                  <a:gd name="T71" fmla="*/ 1 h 158"/>
                  <a:gd name="T72" fmla="*/ 0 w 158"/>
                  <a:gd name="T73" fmla="*/ 1 h 158"/>
                  <a:gd name="T74" fmla="*/ 0 w 158"/>
                  <a:gd name="T75" fmla="*/ 1 h 158"/>
                  <a:gd name="T76" fmla="*/ 0 w 158"/>
                  <a:gd name="T77" fmla="*/ 1 h 158"/>
                  <a:gd name="T78" fmla="*/ 0 w 158"/>
                  <a:gd name="T79" fmla="*/ 1 h 158"/>
                  <a:gd name="T80" fmla="*/ 0 w 158"/>
                  <a:gd name="T81" fmla="*/ 1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0 w 399"/>
                  <a:gd name="T1" fmla="*/ 1 h 331"/>
                  <a:gd name="T2" fmla="*/ 0 w 399"/>
                  <a:gd name="T3" fmla="*/ 1 h 331"/>
                  <a:gd name="T4" fmla="*/ 0 w 399"/>
                  <a:gd name="T5" fmla="*/ 1 h 331"/>
                  <a:gd name="T6" fmla="*/ 0 w 399"/>
                  <a:gd name="T7" fmla="*/ 1 h 331"/>
                  <a:gd name="T8" fmla="*/ 0 w 399"/>
                  <a:gd name="T9" fmla="*/ 1 h 331"/>
                  <a:gd name="T10" fmla="*/ 0 w 399"/>
                  <a:gd name="T11" fmla="*/ 1 h 331"/>
                  <a:gd name="T12" fmla="*/ 0 w 399"/>
                  <a:gd name="T13" fmla="*/ 1 h 331"/>
                  <a:gd name="T14" fmla="*/ 0 w 399"/>
                  <a:gd name="T15" fmla="*/ 1 h 331"/>
                  <a:gd name="T16" fmla="*/ 0 w 399"/>
                  <a:gd name="T17" fmla="*/ 1 h 331"/>
                  <a:gd name="T18" fmla="*/ 0 w 399"/>
                  <a:gd name="T19" fmla="*/ 1 h 331"/>
                  <a:gd name="T20" fmla="*/ 0 w 399"/>
                  <a:gd name="T21" fmla="*/ 1 h 331"/>
                  <a:gd name="T22" fmla="*/ 0 w 399"/>
                  <a:gd name="T23" fmla="*/ 1 h 331"/>
                  <a:gd name="T24" fmla="*/ 0 w 399"/>
                  <a:gd name="T25" fmla="*/ 1 h 331"/>
                  <a:gd name="T26" fmla="*/ 0 w 399"/>
                  <a:gd name="T27" fmla="*/ 1 h 331"/>
                  <a:gd name="T28" fmla="*/ 0 w 399"/>
                  <a:gd name="T29" fmla="*/ 1 h 331"/>
                  <a:gd name="T30" fmla="*/ 0 w 399"/>
                  <a:gd name="T31" fmla="*/ 1 h 331"/>
                  <a:gd name="T32" fmla="*/ 0 w 399"/>
                  <a:gd name="T33" fmla="*/ 1 h 331"/>
                  <a:gd name="T34" fmla="*/ 0 w 399"/>
                  <a:gd name="T35" fmla="*/ 1 h 331"/>
                  <a:gd name="T36" fmla="*/ 0 w 399"/>
                  <a:gd name="T37" fmla="*/ 1 h 331"/>
                  <a:gd name="T38" fmla="*/ 0 w 399"/>
                  <a:gd name="T39" fmla="*/ 1 h 331"/>
                  <a:gd name="T40" fmla="*/ 0 w 399"/>
                  <a:gd name="T41" fmla="*/ 1 h 331"/>
                  <a:gd name="T42" fmla="*/ 0 w 399"/>
                  <a:gd name="T43" fmla="*/ 1 h 331"/>
                  <a:gd name="T44" fmla="*/ 0 w 399"/>
                  <a:gd name="T45" fmla="*/ 1 h 331"/>
                  <a:gd name="T46" fmla="*/ 0 w 399"/>
                  <a:gd name="T47" fmla="*/ 1 h 331"/>
                  <a:gd name="T48" fmla="*/ 0 w 399"/>
                  <a:gd name="T49" fmla="*/ 1 h 331"/>
                  <a:gd name="T50" fmla="*/ 0 w 399"/>
                  <a:gd name="T51" fmla="*/ 1 h 331"/>
                  <a:gd name="T52" fmla="*/ 0 w 399"/>
                  <a:gd name="T53" fmla="*/ 1 h 331"/>
                  <a:gd name="T54" fmla="*/ 0 w 399"/>
                  <a:gd name="T55" fmla="*/ 1 h 331"/>
                  <a:gd name="T56" fmla="*/ 0 w 399"/>
                  <a:gd name="T57" fmla="*/ 1 h 331"/>
                  <a:gd name="T58" fmla="*/ 0 w 399"/>
                  <a:gd name="T59" fmla="*/ 1 h 331"/>
                  <a:gd name="T60" fmla="*/ 0 w 399"/>
                  <a:gd name="T61" fmla="*/ 1 h 331"/>
                  <a:gd name="T62" fmla="*/ 0 w 399"/>
                  <a:gd name="T63" fmla="*/ 1 h 331"/>
                  <a:gd name="T64" fmla="*/ 0 w 399"/>
                  <a:gd name="T65" fmla="*/ 1 h 331"/>
                  <a:gd name="T66" fmla="*/ 0 w 399"/>
                  <a:gd name="T67" fmla="*/ 1 h 331"/>
                  <a:gd name="T68" fmla="*/ 0 w 399"/>
                  <a:gd name="T69" fmla="*/ 1 h 331"/>
                  <a:gd name="T70" fmla="*/ 0 w 399"/>
                  <a:gd name="T71" fmla="*/ 1 h 331"/>
                  <a:gd name="T72" fmla="*/ 0 w 399"/>
                  <a:gd name="T73" fmla="*/ 1 h 331"/>
                  <a:gd name="T74" fmla="*/ 0 w 399"/>
                  <a:gd name="T75" fmla="*/ 1 h 331"/>
                  <a:gd name="T76" fmla="*/ 0 w 399"/>
                  <a:gd name="T77" fmla="*/ 1 h 331"/>
                  <a:gd name="T78" fmla="*/ 0 w 399"/>
                  <a:gd name="T79" fmla="*/ 1 h 331"/>
                  <a:gd name="T80" fmla="*/ 0 w 399"/>
                  <a:gd name="T81" fmla="*/ 0 h 331"/>
                  <a:gd name="T82" fmla="*/ 0 w 399"/>
                  <a:gd name="T83" fmla="*/ 1 h 331"/>
                  <a:gd name="T84" fmla="*/ 0 w 399"/>
                  <a:gd name="T85" fmla="*/ 1 h 331"/>
                  <a:gd name="T86" fmla="*/ 0 w 399"/>
                  <a:gd name="T87" fmla="*/ 1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0 w 350"/>
                  <a:gd name="T1" fmla="*/ 0 h 221"/>
                  <a:gd name="T2" fmla="*/ 0 w 350"/>
                  <a:gd name="T3" fmla="*/ 0 h 221"/>
                  <a:gd name="T4" fmla="*/ 0 w 350"/>
                  <a:gd name="T5" fmla="*/ 0 h 221"/>
                  <a:gd name="T6" fmla="*/ 0 w 350"/>
                  <a:gd name="T7" fmla="*/ 0 h 221"/>
                  <a:gd name="T8" fmla="*/ 0 w 350"/>
                  <a:gd name="T9" fmla="*/ 0 h 221"/>
                  <a:gd name="T10" fmla="*/ 0 w 350"/>
                  <a:gd name="T11" fmla="*/ 0 h 221"/>
                  <a:gd name="T12" fmla="*/ 0 w 350"/>
                  <a:gd name="T13" fmla="*/ 0 h 221"/>
                  <a:gd name="T14" fmla="*/ 0 w 350"/>
                  <a:gd name="T15" fmla="*/ 0 h 221"/>
                  <a:gd name="T16" fmla="*/ 0 w 350"/>
                  <a:gd name="T17" fmla="*/ 0 h 221"/>
                  <a:gd name="T18" fmla="*/ 0 w 350"/>
                  <a:gd name="T19" fmla="*/ 0 h 221"/>
                  <a:gd name="T20" fmla="*/ 0 w 350"/>
                  <a:gd name="T21" fmla="*/ 0 h 221"/>
                  <a:gd name="T22" fmla="*/ 0 w 350"/>
                  <a:gd name="T23" fmla="*/ 0 h 221"/>
                  <a:gd name="T24" fmla="*/ 0 w 350"/>
                  <a:gd name="T25" fmla="*/ 0 h 221"/>
                  <a:gd name="T26" fmla="*/ 0 w 350"/>
                  <a:gd name="T27" fmla="*/ 0 h 221"/>
                  <a:gd name="T28" fmla="*/ 0 w 350"/>
                  <a:gd name="T29" fmla="*/ 0 h 221"/>
                  <a:gd name="T30" fmla="*/ 0 w 350"/>
                  <a:gd name="T31" fmla="*/ 0 h 221"/>
                  <a:gd name="T32" fmla="*/ 0 w 350"/>
                  <a:gd name="T33" fmla="*/ 0 h 221"/>
                  <a:gd name="T34" fmla="*/ 0 w 350"/>
                  <a:gd name="T35" fmla="*/ 0 h 221"/>
                  <a:gd name="T36" fmla="*/ 0 w 350"/>
                  <a:gd name="T37" fmla="*/ 0 h 221"/>
                  <a:gd name="T38" fmla="*/ 0 w 350"/>
                  <a:gd name="T39" fmla="*/ 0 h 221"/>
                  <a:gd name="T40" fmla="*/ 0 w 350"/>
                  <a:gd name="T41" fmla="*/ 0 h 221"/>
                  <a:gd name="T42" fmla="*/ 0 w 350"/>
                  <a:gd name="T43" fmla="*/ 0 h 221"/>
                  <a:gd name="T44" fmla="*/ 0 w 350"/>
                  <a:gd name="T45" fmla="*/ 0 h 221"/>
                  <a:gd name="T46" fmla="*/ 0 w 350"/>
                  <a:gd name="T47" fmla="*/ 0 h 221"/>
                  <a:gd name="T48" fmla="*/ 0 w 350"/>
                  <a:gd name="T49" fmla="*/ 0 h 221"/>
                  <a:gd name="T50" fmla="*/ 0 w 350"/>
                  <a:gd name="T51" fmla="*/ 0 h 221"/>
                  <a:gd name="T52" fmla="*/ 0 w 350"/>
                  <a:gd name="T53" fmla="*/ 0 h 221"/>
                  <a:gd name="T54" fmla="*/ 0 w 350"/>
                  <a:gd name="T55" fmla="*/ 0 h 221"/>
                  <a:gd name="T56" fmla="*/ 0 w 350"/>
                  <a:gd name="T57" fmla="*/ 0 h 221"/>
                  <a:gd name="T58" fmla="*/ 0 w 350"/>
                  <a:gd name="T59" fmla="*/ 0 h 221"/>
                  <a:gd name="T60" fmla="*/ 0 w 350"/>
                  <a:gd name="T61" fmla="*/ 0 h 221"/>
                  <a:gd name="T62" fmla="*/ 0 w 350"/>
                  <a:gd name="T63" fmla="*/ 0 h 221"/>
                  <a:gd name="T64" fmla="*/ 0 w 350"/>
                  <a:gd name="T65" fmla="*/ 0 h 221"/>
                  <a:gd name="T66" fmla="*/ 0 w 350"/>
                  <a:gd name="T67" fmla="*/ 0 h 221"/>
                  <a:gd name="T68" fmla="*/ 0 w 350"/>
                  <a:gd name="T69" fmla="*/ 0 h 221"/>
                  <a:gd name="T70" fmla="*/ 0 w 350"/>
                  <a:gd name="T71" fmla="*/ 0 h 221"/>
                  <a:gd name="T72" fmla="*/ 0 w 350"/>
                  <a:gd name="T73" fmla="*/ 0 h 221"/>
                  <a:gd name="T74" fmla="*/ 0 w 350"/>
                  <a:gd name="T75" fmla="*/ 0 h 221"/>
                  <a:gd name="T76" fmla="*/ 0 w 350"/>
                  <a:gd name="T77" fmla="*/ 0 h 221"/>
                  <a:gd name="T78" fmla="*/ 0 w 350"/>
                  <a:gd name="T79" fmla="*/ 0 h 221"/>
                  <a:gd name="T80" fmla="*/ 0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0 w 350"/>
                  <a:gd name="T95" fmla="*/ 0 h 221"/>
                  <a:gd name="T96" fmla="*/ 0 w 350"/>
                  <a:gd name="T97" fmla="*/ 0 h 221"/>
                  <a:gd name="T98" fmla="*/ 0 w 350"/>
                  <a:gd name="T99" fmla="*/ 0 h 221"/>
                  <a:gd name="T100" fmla="*/ 0 w 350"/>
                  <a:gd name="T101" fmla="*/ 0 h 221"/>
                  <a:gd name="T102" fmla="*/ 0 w 350"/>
                  <a:gd name="T103" fmla="*/ 0 h 221"/>
                  <a:gd name="T104" fmla="*/ 0 w 350"/>
                  <a:gd name="T105" fmla="*/ 0 h 221"/>
                  <a:gd name="T106" fmla="*/ 0 w 350"/>
                  <a:gd name="T107" fmla="*/ 0 h 221"/>
                  <a:gd name="T108" fmla="*/ 0 w 350"/>
                  <a:gd name="T109" fmla="*/ 0 h 221"/>
                  <a:gd name="T110" fmla="*/ 0 w 350"/>
                  <a:gd name="T111" fmla="*/ 0 h 221"/>
                  <a:gd name="T112" fmla="*/ 0 w 350"/>
                  <a:gd name="T113" fmla="*/ 0 h 221"/>
                  <a:gd name="T114" fmla="*/ 0 w 350"/>
                  <a:gd name="T115" fmla="*/ 0 h 221"/>
                  <a:gd name="T116" fmla="*/ 0 w 350"/>
                  <a:gd name="T117" fmla="*/ 0 h 221"/>
                  <a:gd name="T118" fmla="*/ 0 w 350"/>
                  <a:gd name="T119" fmla="*/ 0 h 221"/>
                  <a:gd name="T120" fmla="*/ 0 w 350"/>
                  <a:gd name="T121" fmla="*/ 0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 h 208"/>
                  <a:gd name="T2" fmla="*/ 0 w 142"/>
                  <a:gd name="T3" fmla="*/ 1 h 208"/>
                  <a:gd name="T4" fmla="*/ 0 w 142"/>
                  <a:gd name="T5" fmla="*/ 1 h 208"/>
                  <a:gd name="T6" fmla="*/ 0 w 142"/>
                  <a:gd name="T7" fmla="*/ 1 h 208"/>
                  <a:gd name="T8" fmla="*/ 0 w 142"/>
                  <a:gd name="T9" fmla="*/ 1 h 208"/>
                  <a:gd name="T10" fmla="*/ 0 w 142"/>
                  <a:gd name="T11" fmla="*/ 1 h 208"/>
                  <a:gd name="T12" fmla="*/ 0 w 142"/>
                  <a:gd name="T13" fmla="*/ 1 h 208"/>
                  <a:gd name="T14" fmla="*/ 0 w 142"/>
                  <a:gd name="T15" fmla="*/ 1 h 208"/>
                  <a:gd name="T16" fmla="*/ 0 w 142"/>
                  <a:gd name="T17" fmla="*/ 1 h 208"/>
                  <a:gd name="T18" fmla="*/ 0 w 142"/>
                  <a:gd name="T19" fmla="*/ 1 h 208"/>
                  <a:gd name="T20" fmla="*/ 0 w 142"/>
                  <a:gd name="T21" fmla="*/ 1 h 208"/>
                  <a:gd name="T22" fmla="*/ 0 w 142"/>
                  <a:gd name="T23" fmla="*/ 1 h 208"/>
                  <a:gd name="T24" fmla="*/ 0 w 142"/>
                  <a:gd name="T25" fmla="*/ 1 h 208"/>
                  <a:gd name="T26" fmla="*/ 0 w 142"/>
                  <a:gd name="T27" fmla="*/ 1 h 208"/>
                  <a:gd name="T28" fmla="*/ 0 w 142"/>
                  <a:gd name="T29" fmla="*/ 1 h 208"/>
                  <a:gd name="T30" fmla="*/ 0 w 142"/>
                  <a:gd name="T31" fmla="*/ 1 h 208"/>
                  <a:gd name="T32" fmla="*/ 0 w 142"/>
                  <a:gd name="T33" fmla="*/ 1 h 208"/>
                  <a:gd name="T34" fmla="*/ 0 w 142"/>
                  <a:gd name="T35" fmla="*/ 1 h 208"/>
                  <a:gd name="T36" fmla="*/ 0 w 142"/>
                  <a:gd name="T37" fmla="*/ 1 h 208"/>
                  <a:gd name="T38" fmla="*/ 0 w 142"/>
                  <a:gd name="T39" fmla="*/ 1 h 208"/>
                  <a:gd name="T40" fmla="*/ 0 w 142"/>
                  <a:gd name="T41" fmla="*/ 1 h 208"/>
                  <a:gd name="T42" fmla="*/ 0 w 142"/>
                  <a:gd name="T43" fmla="*/ 1 h 208"/>
                  <a:gd name="T44" fmla="*/ 0 w 142"/>
                  <a:gd name="T45" fmla="*/ 1 h 208"/>
                  <a:gd name="T46" fmla="*/ 0 w 142"/>
                  <a:gd name="T47" fmla="*/ 1 h 208"/>
                  <a:gd name="T48" fmla="*/ 0 w 142"/>
                  <a:gd name="T49" fmla="*/ 1 h 208"/>
                  <a:gd name="T50" fmla="*/ 0 w 142"/>
                  <a:gd name="T51" fmla="*/ 1 h 208"/>
                  <a:gd name="T52" fmla="*/ 0 w 142"/>
                  <a:gd name="T53" fmla="*/ 1 h 208"/>
                  <a:gd name="T54" fmla="*/ 0 w 142"/>
                  <a:gd name="T55" fmla="*/ 1 h 208"/>
                  <a:gd name="T56" fmla="*/ 0 w 142"/>
                  <a:gd name="T57" fmla="*/ 1 h 208"/>
                  <a:gd name="T58" fmla="*/ 0 w 142"/>
                  <a:gd name="T59" fmla="*/ 1 h 208"/>
                  <a:gd name="T60" fmla="*/ 0 w 142"/>
                  <a:gd name="T61" fmla="*/ 1 h 208"/>
                  <a:gd name="T62" fmla="*/ 0 w 142"/>
                  <a:gd name="T63" fmla="*/ 1 h 208"/>
                  <a:gd name="T64" fmla="*/ 0 w 142"/>
                  <a:gd name="T65" fmla="*/ 1 h 208"/>
                  <a:gd name="T66" fmla="*/ 0 w 142"/>
                  <a:gd name="T67" fmla="*/ 0 h 208"/>
                  <a:gd name="T68" fmla="*/ 0 w 142"/>
                  <a:gd name="T69" fmla="*/ 1 h 208"/>
                  <a:gd name="T70" fmla="*/ 0 w 142"/>
                  <a:gd name="T71" fmla="*/ 1 h 208"/>
                  <a:gd name="T72" fmla="*/ 0 w 142"/>
                  <a:gd name="T73" fmla="*/ 1 h 208"/>
                  <a:gd name="T74" fmla="*/ 0 w 142"/>
                  <a:gd name="T75" fmla="*/ 1 h 208"/>
                  <a:gd name="T76" fmla="*/ 0 w 142"/>
                  <a:gd name="T77" fmla="*/ 1 h 208"/>
                  <a:gd name="T78" fmla="*/ 0 w 142"/>
                  <a:gd name="T79" fmla="*/ 1 h 208"/>
                  <a:gd name="T80" fmla="*/ 0 w 142"/>
                  <a:gd name="T81" fmla="*/ 1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0 w 304"/>
                  <a:gd name="T1" fmla="*/ 1 h 272"/>
                  <a:gd name="T2" fmla="*/ 0 w 304"/>
                  <a:gd name="T3" fmla="*/ 1 h 272"/>
                  <a:gd name="T4" fmla="*/ 0 w 304"/>
                  <a:gd name="T5" fmla="*/ 1 h 272"/>
                  <a:gd name="T6" fmla="*/ 0 w 304"/>
                  <a:gd name="T7" fmla="*/ 1 h 272"/>
                  <a:gd name="T8" fmla="*/ 0 w 304"/>
                  <a:gd name="T9" fmla="*/ 1 h 272"/>
                  <a:gd name="T10" fmla="*/ 0 w 304"/>
                  <a:gd name="T11" fmla="*/ 1 h 272"/>
                  <a:gd name="T12" fmla="*/ 0 w 304"/>
                  <a:gd name="T13" fmla="*/ 1 h 272"/>
                  <a:gd name="T14" fmla="*/ 0 w 304"/>
                  <a:gd name="T15" fmla="*/ 1 h 272"/>
                  <a:gd name="T16" fmla="*/ 0 w 304"/>
                  <a:gd name="T17" fmla="*/ 1 h 272"/>
                  <a:gd name="T18" fmla="*/ 0 w 304"/>
                  <a:gd name="T19" fmla="*/ 1 h 272"/>
                  <a:gd name="T20" fmla="*/ 0 w 304"/>
                  <a:gd name="T21" fmla="*/ 1 h 272"/>
                  <a:gd name="T22" fmla="*/ 0 w 304"/>
                  <a:gd name="T23" fmla="*/ 1 h 272"/>
                  <a:gd name="T24" fmla="*/ 0 w 304"/>
                  <a:gd name="T25" fmla="*/ 1 h 272"/>
                  <a:gd name="T26" fmla="*/ 0 w 304"/>
                  <a:gd name="T27" fmla="*/ 1 h 272"/>
                  <a:gd name="T28" fmla="*/ 0 w 304"/>
                  <a:gd name="T29" fmla="*/ 1 h 272"/>
                  <a:gd name="T30" fmla="*/ 0 w 304"/>
                  <a:gd name="T31" fmla="*/ 1 h 272"/>
                  <a:gd name="T32" fmla="*/ 0 w 304"/>
                  <a:gd name="T33" fmla="*/ 1 h 272"/>
                  <a:gd name="T34" fmla="*/ 0 w 304"/>
                  <a:gd name="T35" fmla="*/ 1 h 272"/>
                  <a:gd name="T36" fmla="*/ 0 w 304"/>
                  <a:gd name="T37" fmla="*/ 1 h 272"/>
                  <a:gd name="T38" fmla="*/ 0 w 304"/>
                  <a:gd name="T39" fmla="*/ 1 h 272"/>
                  <a:gd name="T40" fmla="*/ 0 w 304"/>
                  <a:gd name="T41" fmla="*/ 1 h 272"/>
                  <a:gd name="T42" fmla="*/ 0 w 304"/>
                  <a:gd name="T43" fmla="*/ 1 h 272"/>
                  <a:gd name="T44" fmla="*/ 0 w 304"/>
                  <a:gd name="T45" fmla="*/ 1 h 272"/>
                  <a:gd name="T46" fmla="*/ 0 w 304"/>
                  <a:gd name="T47" fmla="*/ 1 h 272"/>
                  <a:gd name="T48" fmla="*/ 0 w 304"/>
                  <a:gd name="T49" fmla="*/ 1 h 272"/>
                  <a:gd name="T50" fmla="*/ 0 w 304"/>
                  <a:gd name="T51" fmla="*/ 1 h 272"/>
                  <a:gd name="T52" fmla="*/ 0 w 304"/>
                  <a:gd name="T53" fmla="*/ 1 h 272"/>
                  <a:gd name="T54" fmla="*/ 0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0 w 304"/>
                  <a:gd name="T65" fmla="*/ 1 h 272"/>
                  <a:gd name="T66" fmla="*/ 0 w 304"/>
                  <a:gd name="T67" fmla="*/ 1 h 272"/>
                  <a:gd name="T68" fmla="*/ 0 w 304"/>
                  <a:gd name="T69" fmla="*/ 1 h 272"/>
                  <a:gd name="T70" fmla="*/ 0 w 304"/>
                  <a:gd name="T71" fmla="*/ 1 h 272"/>
                  <a:gd name="T72" fmla="*/ 0 w 304"/>
                  <a:gd name="T73" fmla="*/ 1 h 272"/>
                  <a:gd name="T74" fmla="*/ 0 w 304"/>
                  <a:gd name="T75" fmla="*/ 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1 h 164"/>
                  <a:gd name="T20" fmla="*/ 0 w 103"/>
                  <a:gd name="T21" fmla="*/ 1 h 164"/>
                  <a:gd name="T22" fmla="*/ 0 w 103"/>
                  <a:gd name="T23" fmla="*/ 1 h 164"/>
                  <a:gd name="T24" fmla="*/ 0 w 103"/>
                  <a:gd name="T25" fmla="*/ 1 h 164"/>
                  <a:gd name="T26" fmla="*/ 0 w 103"/>
                  <a:gd name="T27" fmla="*/ 1 h 164"/>
                  <a:gd name="T28" fmla="*/ 0 w 103"/>
                  <a:gd name="T29" fmla="*/ 1 h 164"/>
                  <a:gd name="T30" fmla="*/ 0 w 103"/>
                  <a:gd name="T31" fmla="*/ 1 h 164"/>
                  <a:gd name="T32" fmla="*/ 0 w 103"/>
                  <a:gd name="T33" fmla="*/ 1 h 164"/>
                  <a:gd name="T34" fmla="*/ 0 w 103"/>
                  <a:gd name="T35" fmla="*/ 1 h 164"/>
                  <a:gd name="T36" fmla="*/ 0 w 103"/>
                  <a:gd name="T37" fmla="*/ 1 h 164"/>
                  <a:gd name="T38" fmla="*/ 0 w 103"/>
                  <a:gd name="T39" fmla="*/ 1 h 164"/>
                  <a:gd name="T40" fmla="*/ 0 w 103"/>
                  <a:gd name="T41" fmla="*/ 1 h 164"/>
                  <a:gd name="T42" fmla="*/ 0 w 103"/>
                  <a:gd name="T43" fmla="*/ 1 h 164"/>
                  <a:gd name="T44" fmla="*/ 0 w 103"/>
                  <a:gd name="T45" fmla="*/ 1 h 164"/>
                  <a:gd name="T46" fmla="*/ 0 w 103"/>
                  <a:gd name="T47" fmla="*/ 1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1 h 82"/>
                  <a:gd name="T20" fmla="*/ 0 w 54"/>
                  <a:gd name="T21" fmla="*/ 1 h 82"/>
                  <a:gd name="T22" fmla="*/ 0 w 54"/>
                  <a:gd name="T23" fmla="*/ 1 h 82"/>
                  <a:gd name="T24" fmla="*/ 0 w 54"/>
                  <a:gd name="T25" fmla="*/ 1 h 82"/>
                  <a:gd name="T26" fmla="*/ 0 w 54"/>
                  <a:gd name="T27" fmla="*/ 1 h 82"/>
                  <a:gd name="T28" fmla="*/ 0 w 54"/>
                  <a:gd name="T29" fmla="*/ 1 h 82"/>
                  <a:gd name="T30" fmla="*/ 0 w 54"/>
                  <a:gd name="T31" fmla="*/ 1 h 82"/>
                  <a:gd name="T32" fmla="*/ 0 w 54"/>
                  <a:gd name="T33" fmla="*/ 1 h 82"/>
                  <a:gd name="T34" fmla="*/ 0 w 54"/>
                  <a:gd name="T35" fmla="*/ 1 h 82"/>
                  <a:gd name="T36" fmla="*/ 0 w 54"/>
                  <a:gd name="T37" fmla="*/ 1 h 82"/>
                  <a:gd name="T38" fmla="*/ 0 w 54"/>
                  <a:gd name="T39" fmla="*/ 1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1 h 47"/>
                  <a:gd name="T30" fmla="*/ 0 w 46"/>
                  <a:gd name="T31" fmla="*/ 1 h 47"/>
                  <a:gd name="T32" fmla="*/ 0 w 46"/>
                  <a:gd name="T33" fmla="*/ 1 h 47"/>
                  <a:gd name="T34" fmla="*/ 0 w 46"/>
                  <a:gd name="T35" fmla="*/ 1 h 47"/>
                  <a:gd name="T36" fmla="*/ 0 w 46"/>
                  <a:gd name="T37" fmla="*/ 1 h 47"/>
                  <a:gd name="T38" fmla="*/ 0 w 46"/>
                  <a:gd name="T39" fmla="*/ 1 h 47"/>
                  <a:gd name="T40" fmla="*/ 0 w 46"/>
                  <a:gd name="T41" fmla="*/ 1 h 47"/>
                  <a:gd name="T42" fmla="*/ 0 w 46"/>
                  <a:gd name="T43" fmla="*/ 1 h 47"/>
                  <a:gd name="T44" fmla="*/ 0 w 46"/>
                  <a:gd name="T45" fmla="*/ 1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0 w 63"/>
                  <a:gd name="T1" fmla="*/ 1 h 31"/>
                  <a:gd name="T2" fmla="*/ 0 w 63"/>
                  <a:gd name="T3" fmla="*/ 1 h 31"/>
                  <a:gd name="T4" fmla="*/ 0 w 63"/>
                  <a:gd name="T5" fmla="*/ 1 h 31"/>
                  <a:gd name="T6" fmla="*/ 0 w 63"/>
                  <a:gd name="T7" fmla="*/ 1 h 31"/>
                  <a:gd name="T8" fmla="*/ 0 w 63"/>
                  <a:gd name="T9" fmla="*/ 1 h 31"/>
                  <a:gd name="T10" fmla="*/ 0 w 63"/>
                  <a:gd name="T11" fmla="*/ 1 h 31"/>
                  <a:gd name="T12" fmla="*/ 0 w 63"/>
                  <a:gd name="T13" fmla="*/ 1 h 31"/>
                  <a:gd name="T14" fmla="*/ 0 w 63"/>
                  <a:gd name="T15" fmla="*/ 0 h 31"/>
                  <a:gd name="T16" fmla="*/ 0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1 h 31"/>
                  <a:gd name="T30" fmla="*/ 0 w 63"/>
                  <a:gd name="T31" fmla="*/ 1 h 31"/>
                  <a:gd name="T32" fmla="*/ 0 w 63"/>
                  <a:gd name="T33" fmla="*/ 1 h 31"/>
                  <a:gd name="T34" fmla="*/ 0 w 63"/>
                  <a:gd name="T35" fmla="*/ 1 h 31"/>
                  <a:gd name="T36" fmla="*/ 0 w 63"/>
                  <a:gd name="T37" fmla="*/ 1 h 31"/>
                  <a:gd name="T38" fmla="*/ 0 w 63"/>
                  <a:gd name="T39" fmla="*/ 1 h 31"/>
                  <a:gd name="T40" fmla="*/ 0 w 63"/>
                  <a:gd name="T41" fmla="*/ 1 h 31"/>
                  <a:gd name="T42" fmla="*/ 0 w 63"/>
                  <a:gd name="T43" fmla="*/ 1 h 31"/>
                  <a:gd name="T44" fmla="*/ 0 w 63"/>
                  <a:gd name="T45" fmla="*/ 1 h 31"/>
                  <a:gd name="T46" fmla="*/ 0 w 63"/>
                  <a:gd name="T47" fmla="*/ 1 h 31"/>
                  <a:gd name="T48" fmla="*/ 0 w 63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0 w 245"/>
                  <a:gd name="T1" fmla="*/ 1 h 206"/>
                  <a:gd name="T2" fmla="*/ 0 w 245"/>
                  <a:gd name="T3" fmla="*/ 1 h 206"/>
                  <a:gd name="T4" fmla="*/ 0 w 245"/>
                  <a:gd name="T5" fmla="*/ 1 h 206"/>
                  <a:gd name="T6" fmla="*/ 0 w 245"/>
                  <a:gd name="T7" fmla="*/ 1 h 206"/>
                  <a:gd name="T8" fmla="*/ 0 w 245"/>
                  <a:gd name="T9" fmla="*/ 1 h 206"/>
                  <a:gd name="T10" fmla="*/ 0 w 245"/>
                  <a:gd name="T11" fmla="*/ 1 h 206"/>
                  <a:gd name="T12" fmla="*/ 0 w 245"/>
                  <a:gd name="T13" fmla="*/ 1 h 206"/>
                  <a:gd name="T14" fmla="*/ 0 w 245"/>
                  <a:gd name="T15" fmla="*/ 1 h 206"/>
                  <a:gd name="T16" fmla="*/ 0 w 245"/>
                  <a:gd name="T17" fmla="*/ 1 h 206"/>
                  <a:gd name="T18" fmla="*/ 0 w 245"/>
                  <a:gd name="T19" fmla="*/ 1 h 206"/>
                  <a:gd name="T20" fmla="*/ 0 w 245"/>
                  <a:gd name="T21" fmla="*/ 1 h 206"/>
                  <a:gd name="T22" fmla="*/ 0 w 245"/>
                  <a:gd name="T23" fmla="*/ 1 h 206"/>
                  <a:gd name="T24" fmla="*/ 0 w 245"/>
                  <a:gd name="T25" fmla="*/ 1 h 206"/>
                  <a:gd name="T26" fmla="*/ 0 w 245"/>
                  <a:gd name="T27" fmla="*/ 1 h 206"/>
                  <a:gd name="T28" fmla="*/ 0 w 245"/>
                  <a:gd name="T29" fmla="*/ 1 h 206"/>
                  <a:gd name="T30" fmla="*/ 0 w 245"/>
                  <a:gd name="T31" fmla="*/ 1 h 206"/>
                  <a:gd name="T32" fmla="*/ 0 w 245"/>
                  <a:gd name="T33" fmla="*/ 1 h 206"/>
                  <a:gd name="T34" fmla="*/ 0 w 245"/>
                  <a:gd name="T35" fmla="*/ 1 h 206"/>
                  <a:gd name="T36" fmla="*/ 0 w 245"/>
                  <a:gd name="T37" fmla="*/ 1 h 206"/>
                  <a:gd name="T38" fmla="*/ 0 w 245"/>
                  <a:gd name="T39" fmla="*/ 1 h 206"/>
                  <a:gd name="T40" fmla="*/ 0 w 245"/>
                  <a:gd name="T41" fmla="*/ 1 h 206"/>
                  <a:gd name="T42" fmla="*/ 0 w 245"/>
                  <a:gd name="T43" fmla="*/ 1 h 206"/>
                  <a:gd name="T44" fmla="*/ 0 w 245"/>
                  <a:gd name="T45" fmla="*/ 1 h 206"/>
                  <a:gd name="T46" fmla="*/ 0 w 245"/>
                  <a:gd name="T47" fmla="*/ 1 h 206"/>
                  <a:gd name="T48" fmla="*/ 0 w 245"/>
                  <a:gd name="T49" fmla="*/ 1 h 206"/>
                  <a:gd name="T50" fmla="*/ 0 w 245"/>
                  <a:gd name="T51" fmla="*/ 1 h 206"/>
                  <a:gd name="T52" fmla="*/ 0 w 245"/>
                  <a:gd name="T53" fmla="*/ 1 h 206"/>
                  <a:gd name="T54" fmla="*/ 0 w 245"/>
                  <a:gd name="T55" fmla="*/ 1 h 206"/>
                  <a:gd name="T56" fmla="*/ 0 w 245"/>
                  <a:gd name="T57" fmla="*/ 1 h 206"/>
                  <a:gd name="T58" fmla="*/ 0 w 245"/>
                  <a:gd name="T59" fmla="*/ 1 h 206"/>
                  <a:gd name="T60" fmla="*/ 0 w 245"/>
                  <a:gd name="T61" fmla="*/ 1 h 206"/>
                  <a:gd name="T62" fmla="*/ 0 w 245"/>
                  <a:gd name="T63" fmla="*/ 1 h 206"/>
                  <a:gd name="T64" fmla="*/ 0 w 245"/>
                  <a:gd name="T65" fmla="*/ 1 h 206"/>
                  <a:gd name="T66" fmla="*/ 0 w 245"/>
                  <a:gd name="T67" fmla="*/ 1 h 206"/>
                  <a:gd name="T68" fmla="*/ 0 w 245"/>
                  <a:gd name="T69" fmla="*/ 1 h 206"/>
                  <a:gd name="T70" fmla="*/ 0 w 245"/>
                  <a:gd name="T71" fmla="*/ 1 h 206"/>
                  <a:gd name="T72" fmla="*/ 0 w 245"/>
                  <a:gd name="T73" fmla="*/ 1 h 206"/>
                  <a:gd name="T74" fmla="*/ 0 w 245"/>
                  <a:gd name="T75" fmla="*/ 1 h 206"/>
                  <a:gd name="T76" fmla="*/ 0 w 245"/>
                  <a:gd name="T77" fmla="*/ 1 h 206"/>
                  <a:gd name="T78" fmla="*/ 0 w 245"/>
                  <a:gd name="T79" fmla="*/ 1 h 206"/>
                  <a:gd name="T80" fmla="*/ 0 w 245"/>
                  <a:gd name="T81" fmla="*/ 1 h 206"/>
                  <a:gd name="T82" fmla="*/ 0 w 245"/>
                  <a:gd name="T83" fmla="*/ 1 h 206"/>
                  <a:gd name="T84" fmla="*/ 0 w 245"/>
                  <a:gd name="T85" fmla="*/ 1 h 206"/>
                  <a:gd name="T86" fmla="*/ 0 w 245"/>
                  <a:gd name="T87" fmla="*/ 1 h 206"/>
                  <a:gd name="T88" fmla="*/ 0 w 245"/>
                  <a:gd name="T89" fmla="*/ 1 h 206"/>
                  <a:gd name="T90" fmla="*/ 0 w 245"/>
                  <a:gd name="T91" fmla="*/ 1 h 206"/>
                  <a:gd name="T92" fmla="*/ 0 w 245"/>
                  <a:gd name="T93" fmla="*/ 1 h 206"/>
                  <a:gd name="T94" fmla="*/ 0 w 245"/>
                  <a:gd name="T95" fmla="*/ 1 h 206"/>
                  <a:gd name="T96" fmla="*/ 0 w 245"/>
                  <a:gd name="T97" fmla="*/ 1 h 206"/>
                  <a:gd name="T98" fmla="*/ 0 w 245"/>
                  <a:gd name="T99" fmla="*/ 1 h 206"/>
                  <a:gd name="T100" fmla="*/ 0 w 245"/>
                  <a:gd name="T101" fmla="*/ 1 h 206"/>
                  <a:gd name="T102" fmla="*/ 0 w 245"/>
                  <a:gd name="T103" fmla="*/ 1 h 206"/>
                  <a:gd name="T104" fmla="*/ 0 w 245"/>
                  <a:gd name="T105" fmla="*/ 1 h 206"/>
                  <a:gd name="T106" fmla="*/ 0 w 245"/>
                  <a:gd name="T107" fmla="*/ 1 h 206"/>
                  <a:gd name="T108" fmla="*/ 0 w 245"/>
                  <a:gd name="T109" fmla="*/ 0 h 206"/>
                  <a:gd name="T110" fmla="*/ 0 w 245"/>
                  <a:gd name="T111" fmla="*/ 1 h 206"/>
                  <a:gd name="T112" fmla="*/ 0 w 245"/>
                  <a:gd name="T113" fmla="*/ 1 h 206"/>
                  <a:gd name="T114" fmla="*/ 0 w 245"/>
                  <a:gd name="T115" fmla="*/ 1 h 206"/>
                  <a:gd name="T116" fmla="*/ 0 w 245"/>
                  <a:gd name="T117" fmla="*/ 1 h 206"/>
                  <a:gd name="T118" fmla="*/ 0 w 245"/>
                  <a:gd name="T119" fmla="*/ 1 h 206"/>
                  <a:gd name="T120" fmla="*/ 0 w 245"/>
                  <a:gd name="T121" fmla="*/ 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0 w 159"/>
                  <a:gd name="T1" fmla="*/ 1 h 160"/>
                  <a:gd name="T2" fmla="*/ 0 w 159"/>
                  <a:gd name="T3" fmla="*/ 1 h 160"/>
                  <a:gd name="T4" fmla="*/ 0 w 159"/>
                  <a:gd name="T5" fmla="*/ 1 h 160"/>
                  <a:gd name="T6" fmla="*/ 0 w 159"/>
                  <a:gd name="T7" fmla="*/ 1 h 160"/>
                  <a:gd name="T8" fmla="*/ 0 w 159"/>
                  <a:gd name="T9" fmla="*/ 1 h 160"/>
                  <a:gd name="T10" fmla="*/ 0 w 159"/>
                  <a:gd name="T11" fmla="*/ 1 h 160"/>
                  <a:gd name="T12" fmla="*/ 0 w 159"/>
                  <a:gd name="T13" fmla="*/ 1 h 160"/>
                  <a:gd name="T14" fmla="*/ 0 w 159"/>
                  <a:gd name="T15" fmla="*/ 1 h 160"/>
                  <a:gd name="T16" fmla="*/ 0 w 159"/>
                  <a:gd name="T17" fmla="*/ 1 h 160"/>
                  <a:gd name="T18" fmla="*/ 0 w 159"/>
                  <a:gd name="T19" fmla="*/ 1 h 160"/>
                  <a:gd name="T20" fmla="*/ 0 w 159"/>
                  <a:gd name="T21" fmla="*/ 1 h 160"/>
                  <a:gd name="T22" fmla="*/ 0 w 159"/>
                  <a:gd name="T23" fmla="*/ 1 h 160"/>
                  <a:gd name="T24" fmla="*/ 0 w 159"/>
                  <a:gd name="T25" fmla="*/ 1 h 160"/>
                  <a:gd name="T26" fmla="*/ 0 w 159"/>
                  <a:gd name="T27" fmla="*/ 1 h 160"/>
                  <a:gd name="T28" fmla="*/ 0 w 159"/>
                  <a:gd name="T29" fmla="*/ 1 h 160"/>
                  <a:gd name="T30" fmla="*/ 0 w 159"/>
                  <a:gd name="T31" fmla="*/ 1 h 160"/>
                  <a:gd name="T32" fmla="*/ 0 w 159"/>
                  <a:gd name="T33" fmla="*/ 1 h 160"/>
                  <a:gd name="T34" fmla="*/ 0 w 159"/>
                  <a:gd name="T35" fmla="*/ 1 h 160"/>
                  <a:gd name="T36" fmla="*/ 0 w 159"/>
                  <a:gd name="T37" fmla="*/ 1 h 160"/>
                  <a:gd name="T38" fmla="*/ 0 w 159"/>
                  <a:gd name="T39" fmla="*/ 1 h 160"/>
                  <a:gd name="T40" fmla="*/ 0 w 159"/>
                  <a:gd name="T41" fmla="*/ 1 h 160"/>
                  <a:gd name="T42" fmla="*/ 0 w 159"/>
                  <a:gd name="T43" fmla="*/ 1 h 160"/>
                  <a:gd name="T44" fmla="*/ 0 w 159"/>
                  <a:gd name="T45" fmla="*/ 1 h 160"/>
                  <a:gd name="T46" fmla="*/ 0 w 159"/>
                  <a:gd name="T47" fmla="*/ 1 h 160"/>
                  <a:gd name="T48" fmla="*/ 0 w 159"/>
                  <a:gd name="T49" fmla="*/ 1 h 160"/>
                  <a:gd name="T50" fmla="*/ 0 w 159"/>
                  <a:gd name="T51" fmla="*/ 1 h 160"/>
                  <a:gd name="T52" fmla="*/ 0 w 159"/>
                  <a:gd name="T53" fmla="*/ 1 h 160"/>
                  <a:gd name="T54" fmla="*/ 0 w 159"/>
                  <a:gd name="T55" fmla="*/ 1 h 160"/>
                  <a:gd name="T56" fmla="*/ 0 w 159"/>
                  <a:gd name="T57" fmla="*/ 1 h 160"/>
                  <a:gd name="T58" fmla="*/ 0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0 w 159"/>
                  <a:gd name="T69" fmla="*/ 1 h 160"/>
                  <a:gd name="T70" fmla="*/ 0 w 159"/>
                  <a:gd name="T71" fmla="*/ 1 h 160"/>
                  <a:gd name="T72" fmla="*/ 0 w 159"/>
                  <a:gd name="T73" fmla="*/ 1 h 160"/>
                  <a:gd name="T74" fmla="*/ 0 w 159"/>
                  <a:gd name="T75" fmla="*/ 1 h 160"/>
                  <a:gd name="T76" fmla="*/ 0 w 159"/>
                  <a:gd name="T77" fmla="*/ 1 h 160"/>
                  <a:gd name="T78" fmla="*/ 0 w 159"/>
                  <a:gd name="T79" fmla="*/ 1 h 160"/>
                  <a:gd name="T80" fmla="*/ 0 w 159"/>
                  <a:gd name="T81" fmla="*/ 1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0 w 399"/>
                  <a:gd name="T1" fmla="*/ 1 h 332"/>
                  <a:gd name="T2" fmla="*/ 0 w 399"/>
                  <a:gd name="T3" fmla="*/ 1 h 332"/>
                  <a:gd name="T4" fmla="*/ 0 w 399"/>
                  <a:gd name="T5" fmla="*/ 1 h 332"/>
                  <a:gd name="T6" fmla="*/ 0 w 399"/>
                  <a:gd name="T7" fmla="*/ 1 h 332"/>
                  <a:gd name="T8" fmla="*/ 0 w 399"/>
                  <a:gd name="T9" fmla="*/ 1 h 332"/>
                  <a:gd name="T10" fmla="*/ 0 w 399"/>
                  <a:gd name="T11" fmla="*/ 1 h 332"/>
                  <a:gd name="T12" fmla="*/ 0 w 399"/>
                  <a:gd name="T13" fmla="*/ 1 h 332"/>
                  <a:gd name="T14" fmla="*/ 0 w 399"/>
                  <a:gd name="T15" fmla="*/ 1 h 332"/>
                  <a:gd name="T16" fmla="*/ 0 w 399"/>
                  <a:gd name="T17" fmla="*/ 1 h 332"/>
                  <a:gd name="T18" fmla="*/ 0 w 399"/>
                  <a:gd name="T19" fmla="*/ 1 h 332"/>
                  <a:gd name="T20" fmla="*/ 0 w 399"/>
                  <a:gd name="T21" fmla="*/ 1 h 332"/>
                  <a:gd name="T22" fmla="*/ 0 w 399"/>
                  <a:gd name="T23" fmla="*/ 1 h 332"/>
                  <a:gd name="T24" fmla="*/ 0 w 399"/>
                  <a:gd name="T25" fmla="*/ 1 h 332"/>
                  <a:gd name="T26" fmla="*/ 0 w 399"/>
                  <a:gd name="T27" fmla="*/ 1 h 332"/>
                  <a:gd name="T28" fmla="*/ 0 w 399"/>
                  <a:gd name="T29" fmla="*/ 1 h 332"/>
                  <a:gd name="T30" fmla="*/ 0 w 399"/>
                  <a:gd name="T31" fmla="*/ 1 h 332"/>
                  <a:gd name="T32" fmla="*/ 0 w 399"/>
                  <a:gd name="T33" fmla="*/ 1 h 332"/>
                  <a:gd name="T34" fmla="*/ 0 w 399"/>
                  <a:gd name="T35" fmla="*/ 1 h 332"/>
                  <a:gd name="T36" fmla="*/ 0 w 399"/>
                  <a:gd name="T37" fmla="*/ 1 h 332"/>
                  <a:gd name="T38" fmla="*/ 0 w 399"/>
                  <a:gd name="T39" fmla="*/ 1 h 332"/>
                  <a:gd name="T40" fmla="*/ 0 w 399"/>
                  <a:gd name="T41" fmla="*/ 1 h 332"/>
                  <a:gd name="T42" fmla="*/ 0 w 399"/>
                  <a:gd name="T43" fmla="*/ 1 h 332"/>
                  <a:gd name="T44" fmla="*/ 0 w 399"/>
                  <a:gd name="T45" fmla="*/ 1 h 332"/>
                  <a:gd name="T46" fmla="*/ 0 w 399"/>
                  <a:gd name="T47" fmla="*/ 1 h 332"/>
                  <a:gd name="T48" fmla="*/ 0 w 399"/>
                  <a:gd name="T49" fmla="*/ 1 h 332"/>
                  <a:gd name="T50" fmla="*/ 0 w 399"/>
                  <a:gd name="T51" fmla="*/ 1 h 332"/>
                  <a:gd name="T52" fmla="*/ 0 w 399"/>
                  <a:gd name="T53" fmla="*/ 1 h 332"/>
                  <a:gd name="T54" fmla="*/ 0 w 399"/>
                  <a:gd name="T55" fmla="*/ 1 h 332"/>
                  <a:gd name="T56" fmla="*/ 0 w 399"/>
                  <a:gd name="T57" fmla="*/ 1 h 332"/>
                  <a:gd name="T58" fmla="*/ 0 w 399"/>
                  <a:gd name="T59" fmla="*/ 1 h 332"/>
                  <a:gd name="T60" fmla="*/ 0 w 399"/>
                  <a:gd name="T61" fmla="*/ 1 h 332"/>
                  <a:gd name="T62" fmla="*/ 0 w 399"/>
                  <a:gd name="T63" fmla="*/ 1 h 332"/>
                  <a:gd name="T64" fmla="*/ 0 w 399"/>
                  <a:gd name="T65" fmla="*/ 1 h 332"/>
                  <a:gd name="T66" fmla="*/ 0 w 399"/>
                  <a:gd name="T67" fmla="*/ 1 h 332"/>
                  <a:gd name="T68" fmla="*/ 0 w 399"/>
                  <a:gd name="T69" fmla="*/ 1 h 332"/>
                  <a:gd name="T70" fmla="*/ 0 w 399"/>
                  <a:gd name="T71" fmla="*/ 1 h 332"/>
                  <a:gd name="T72" fmla="*/ 0 w 399"/>
                  <a:gd name="T73" fmla="*/ 1 h 332"/>
                  <a:gd name="T74" fmla="*/ 0 w 399"/>
                  <a:gd name="T75" fmla="*/ 1 h 332"/>
                  <a:gd name="T76" fmla="*/ 0 w 399"/>
                  <a:gd name="T77" fmla="*/ 1 h 332"/>
                  <a:gd name="T78" fmla="*/ 0 w 399"/>
                  <a:gd name="T79" fmla="*/ 1 h 332"/>
                  <a:gd name="T80" fmla="*/ 0 w 399"/>
                  <a:gd name="T81" fmla="*/ 0 h 332"/>
                  <a:gd name="T82" fmla="*/ 0 w 399"/>
                  <a:gd name="T83" fmla="*/ 1 h 332"/>
                  <a:gd name="T84" fmla="*/ 0 w 399"/>
                  <a:gd name="T85" fmla="*/ 1 h 332"/>
                  <a:gd name="T86" fmla="*/ 0 w 399"/>
                  <a:gd name="T87" fmla="*/ 1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0 w 348"/>
                  <a:gd name="T1" fmla="*/ 0 h 222"/>
                  <a:gd name="T2" fmla="*/ 0 w 348"/>
                  <a:gd name="T3" fmla="*/ 0 h 222"/>
                  <a:gd name="T4" fmla="*/ 0 w 348"/>
                  <a:gd name="T5" fmla="*/ 0 h 222"/>
                  <a:gd name="T6" fmla="*/ 0 w 348"/>
                  <a:gd name="T7" fmla="*/ 0 h 222"/>
                  <a:gd name="T8" fmla="*/ 0 w 348"/>
                  <a:gd name="T9" fmla="*/ 0 h 222"/>
                  <a:gd name="T10" fmla="*/ 0 w 348"/>
                  <a:gd name="T11" fmla="*/ 0 h 222"/>
                  <a:gd name="T12" fmla="*/ 0 w 348"/>
                  <a:gd name="T13" fmla="*/ 0 h 222"/>
                  <a:gd name="T14" fmla="*/ 0 w 348"/>
                  <a:gd name="T15" fmla="*/ 0 h 222"/>
                  <a:gd name="T16" fmla="*/ 0 w 348"/>
                  <a:gd name="T17" fmla="*/ 0 h 222"/>
                  <a:gd name="T18" fmla="*/ 0 w 348"/>
                  <a:gd name="T19" fmla="*/ 0 h 222"/>
                  <a:gd name="T20" fmla="*/ 0 w 348"/>
                  <a:gd name="T21" fmla="*/ 0 h 222"/>
                  <a:gd name="T22" fmla="*/ 0 w 348"/>
                  <a:gd name="T23" fmla="*/ 0 h 222"/>
                  <a:gd name="T24" fmla="*/ 0 w 348"/>
                  <a:gd name="T25" fmla="*/ 0 h 222"/>
                  <a:gd name="T26" fmla="*/ 0 w 348"/>
                  <a:gd name="T27" fmla="*/ 0 h 222"/>
                  <a:gd name="T28" fmla="*/ 0 w 348"/>
                  <a:gd name="T29" fmla="*/ 0 h 222"/>
                  <a:gd name="T30" fmla="*/ 0 w 348"/>
                  <a:gd name="T31" fmla="*/ 0 h 222"/>
                  <a:gd name="T32" fmla="*/ 0 w 348"/>
                  <a:gd name="T33" fmla="*/ 0 h 222"/>
                  <a:gd name="T34" fmla="*/ 0 w 348"/>
                  <a:gd name="T35" fmla="*/ 0 h 222"/>
                  <a:gd name="T36" fmla="*/ 0 w 348"/>
                  <a:gd name="T37" fmla="*/ 0 h 222"/>
                  <a:gd name="T38" fmla="*/ 0 w 348"/>
                  <a:gd name="T39" fmla="*/ 0 h 222"/>
                  <a:gd name="T40" fmla="*/ 0 w 348"/>
                  <a:gd name="T41" fmla="*/ 0 h 222"/>
                  <a:gd name="T42" fmla="*/ 0 w 348"/>
                  <a:gd name="T43" fmla="*/ 0 h 222"/>
                  <a:gd name="T44" fmla="*/ 0 w 348"/>
                  <a:gd name="T45" fmla="*/ 0 h 222"/>
                  <a:gd name="T46" fmla="*/ 0 w 348"/>
                  <a:gd name="T47" fmla="*/ 0 h 222"/>
                  <a:gd name="T48" fmla="*/ 0 w 348"/>
                  <a:gd name="T49" fmla="*/ 0 h 222"/>
                  <a:gd name="T50" fmla="*/ 0 w 348"/>
                  <a:gd name="T51" fmla="*/ 0 h 222"/>
                  <a:gd name="T52" fmla="*/ 0 w 348"/>
                  <a:gd name="T53" fmla="*/ 0 h 222"/>
                  <a:gd name="T54" fmla="*/ 0 w 348"/>
                  <a:gd name="T55" fmla="*/ 0 h 222"/>
                  <a:gd name="T56" fmla="*/ 0 w 348"/>
                  <a:gd name="T57" fmla="*/ 0 h 222"/>
                  <a:gd name="T58" fmla="*/ 0 w 348"/>
                  <a:gd name="T59" fmla="*/ 0 h 222"/>
                  <a:gd name="T60" fmla="*/ 0 w 348"/>
                  <a:gd name="T61" fmla="*/ 0 h 222"/>
                  <a:gd name="T62" fmla="*/ 0 w 348"/>
                  <a:gd name="T63" fmla="*/ 0 h 222"/>
                  <a:gd name="T64" fmla="*/ 0 w 348"/>
                  <a:gd name="T65" fmla="*/ 0 h 222"/>
                  <a:gd name="T66" fmla="*/ 0 w 348"/>
                  <a:gd name="T67" fmla="*/ 0 h 222"/>
                  <a:gd name="T68" fmla="*/ 0 w 348"/>
                  <a:gd name="T69" fmla="*/ 0 h 222"/>
                  <a:gd name="T70" fmla="*/ 0 w 348"/>
                  <a:gd name="T71" fmla="*/ 0 h 222"/>
                  <a:gd name="T72" fmla="*/ 0 w 348"/>
                  <a:gd name="T73" fmla="*/ 0 h 222"/>
                  <a:gd name="T74" fmla="*/ 0 w 348"/>
                  <a:gd name="T75" fmla="*/ 0 h 222"/>
                  <a:gd name="T76" fmla="*/ 0 w 348"/>
                  <a:gd name="T77" fmla="*/ 0 h 222"/>
                  <a:gd name="T78" fmla="*/ 0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0 w 348"/>
                  <a:gd name="T95" fmla="*/ 0 h 222"/>
                  <a:gd name="T96" fmla="*/ 0 w 348"/>
                  <a:gd name="T97" fmla="*/ 0 h 222"/>
                  <a:gd name="T98" fmla="*/ 0 w 348"/>
                  <a:gd name="T99" fmla="*/ 0 h 222"/>
                  <a:gd name="T100" fmla="*/ 0 w 348"/>
                  <a:gd name="T101" fmla="*/ 0 h 222"/>
                  <a:gd name="T102" fmla="*/ 0 w 348"/>
                  <a:gd name="T103" fmla="*/ 0 h 222"/>
                  <a:gd name="T104" fmla="*/ 0 w 348"/>
                  <a:gd name="T105" fmla="*/ 0 h 222"/>
                  <a:gd name="T106" fmla="*/ 0 w 348"/>
                  <a:gd name="T107" fmla="*/ 0 h 222"/>
                  <a:gd name="T108" fmla="*/ 0 w 348"/>
                  <a:gd name="T109" fmla="*/ 0 h 222"/>
                  <a:gd name="T110" fmla="*/ 0 w 348"/>
                  <a:gd name="T111" fmla="*/ 0 h 222"/>
                  <a:gd name="T112" fmla="*/ 0 w 348"/>
                  <a:gd name="T113" fmla="*/ 0 h 222"/>
                  <a:gd name="T114" fmla="*/ 0 w 348"/>
                  <a:gd name="T115" fmla="*/ 0 h 222"/>
                  <a:gd name="T116" fmla="*/ 0 w 348"/>
                  <a:gd name="T117" fmla="*/ 0 h 222"/>
                  <a:gd name="T118" fmla="*/ 0 w 348"/>
                  <a:gd name="T119" fmla="*/ 0 h 222"/>
                  <a:gd name="T120" fmla="*/ 0 w 348"/>
                  <a:gd name="T121" fmla="*/ 0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0 h 207"/>
                  <a:gd name="T2" fmla="*/ 0 w 142"/>
                  <a:gd name="T3" fmla="*/ 0 h 207"/>
                  <a:gd name="T4" fmla="*/ 0 w 142"/>
                  <a:gd name="T5" fmla="*/ 0 h 207"/>
                  <a:gd name="T6" fmla="*/ 0 w 142"/>
                  <a:gd name="T7" fmla="*/ 0 h 207"/>
                  <a:gd name="T8" fmla="*/ 0 w 142"/>
                  <a:gd name="T9" fmla="*/ 0 h 207"/>
                  <a:gd name="T10" fmla="*/ 0 w 142"/>
                  <a:gd name="T11" fmla="*/ 0 h 207"/>
                  <a:gd name="T12" fmla="*/ 0 w 142"/>
                  <a:gd name="T13" fmla="*/ 0 h 207"/>
                  <a:gd name="T14" fmla="*/ 0 w 142"/>
                  <a:gd name="T15" fmla="*/ 0 h 207"/>
                  <a:gd name="T16" fmla="*/ 0 w 142"/>
                  <a:gd name="T17" fmla="*/ 0 h 207"/>
                  <a:gd name="T18" fmla="*/ 0 w 142"/>
                  <a:gd name="T19" fmla="*/ 0 h 207"/>
                  <a:gd name="T20" fmla="*/ 0 w 142"/>
                  <a:gd name="T21" fmla="*/ 0 h 207"/>
                  <a:gd name="T22" fmla="*/ 0 w 142"/>
                  <a:gd name="T23" fmla="*/ 0 h 207"/>
                  <a:gd name="T24" fmla="*/ 0 w 142"/>
                  <a:gd name="T25" fmla="*/ 0 h 207"/>
                  <a:gd name="T26" fmla="*/ 0 w 142"/>
                  <a:gd name="T27" fmla="*/ 0 h 207"/>
                  <a:gd name="T28" fmla="*/ 0 w 142"/>
                  <a:gd name="T29" fmla="*/ 0 h 207"/>
                  <a:gd name="T30" fmla="*/ 0 w 142"/>
                  <a:gd name="T31" fmla="*/ 0 h 207"/>
                  <a:gd name="T32" fmla="*/ 0 w 142"/>
                  <a:gd name="T33" fmla="*/ 0 h 207"/>
                  <a:gd name="T34" fmla="*/ 0 w 142"/>
                  <a:gd name="T35" fmla="*/ 0 h 207"/>
                  <a:gd name="T36" fmla="*/ 0 w 142"/>
                  <a:gd name="T37" fmla="*/ 0 h 207"/>
                  <a:gd name="T38" fmla="*/ 0 w 142"/>
                  <a:gd name="T39" fmla="*/ 0 h 207"/>
                  <a:gd name="T40" fmla="*/ 0 w 142"/>
                  <a:gd name="T41" fmla="*/ 0 h 207"/>
                  <a:gd name="T42" fmla="*/ 0 w 142"/>
                  <a:gd name="T43" fmla="*/ 0 h 207"/>
                  <a:gd name="T44" fmla="*/ 0 w 142"/>
                  <a:gd name="T45" fmla="*/ 0 h 207"/>
                  <a:gd name="T46" fmla="*/ 0 w 142"/>
                  <a:gd name="T47" fmla="*/ 0 h 207"/>
                  <a:gd name="T48" fmla="*/ 0 w 142"/>
                  <a:gd name="T49" fmla="*/ 0 h 207"/>
                  <a:gd name="T50" fmla="*/ 0 w 142"/>
                  <a:gd name="T51" fmla="*/ 0 h 207"/>
                  <a:gd name="T52" fmla="*/ 0 w 142"/>
                  <a:gd name="T53" fmla="*/ 0 h 207"/>
                  <a:gd name="T54" fmla="*/ 0 w 142"/>
                  <a:gd name="T55" fmla="*/ 0 h 207"/>
                  <a:gd name="T56" fmla="*/ 0 w 142"/>
                  <a:gd name="T57" fmla="*/ 0 h 207"/>
                  <a:gd name="T58" fmla="*/ 0 w 142"/>
                  <a:gd name="T59" fmla="*/ 0 h 207"/>
                  <a:gd name="T60" fmla="*/ 0 w 142"/>
                  <a:gd name="T61" fmla="*/ 0 h 207"/>
                  <a:gd name="T62" fmla="*/ 0 w 142"/>
                  <a:gd name="T63" fmla="*/ 0 h 207"/>
                  <a:gd name="T64" fmla="*/ 0 w 142"/>
                  <a:gd name="T65" fmla="*/ 0 h 207"/>
                  <a:gd name="T66" fmla="*/ 0 w 142"/>
                  <a:gd name="T67" fmla="*/ 0 h 207"/>
                  <a:gd name="T68" fmla="*/ 0 w 142"/>
                  <a:gd name="T69" fmla="*/ 0 h 207"/>
                  <a:gd name="T70" fmla="*/ 0 w 142"/>
                  <a:gd name="T71" fmla="*/ 0 h 207"/>
                  <a:gd name="T72" fmla="*/ 0 w 142"/>
                  <a:gd name="T73" fmla="*/ 0 h 207"/>
                  <a:gd name="T74" fmla="*/ 0 w 142"/>
                  <a:gd name="T75" fmla="*/ 0 h 207"/>
                  <a:gd name="T76" fmla="*/ 0 w 142"/>
                  <a:gd name="T77" fmla="*/ 0 h 207"/>
                  <a:gd name="T78" fmla="*/ 0 w 142"/>
                  <a:gd name="T79" fmla="*/ 0 h 207"/>
                  <a:gd name="T80" fmla="*/ 0 w 142"/>
                  <a:gd name="T81" fmla="*/ 0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0 w 303"/>
                  <a:gd name="T1" fmla="*/ 0 h 272"/>
                  <a:gd name="T2" fmla="*/ 0 w 303"/>
                  <a:gd name="T3" fmla="*/ 0 h 272"/>
                  <a:gd name="T4" fmla="*/ 0 w 303"/>
                  <a:gd name="T5" fmla="*/ 0 h 272"/>
                  <a:gd name="T6" fmla="*/ 0 w 303"/>
                  <a:gd name="T7" fmla="*/ 0 h 272"/>
                  <a:gd name="T8" fmla="*/ 0 w 303"/>
                  <a:gd name="T9" fmla="*/ 0 h 272"/>
                  <a:gd name="T10" fmla="*/ 0 w 303"/>
                  <a:gd name="T11" fmla="*/ 0 h 272"/>
                  <a:gd name="T12" fmla="*/ 0 w 303"/>
                  <a:gd name="T13" fmla="*/ 0 h 272"/>
                  <a:gd name="T14" fmla="*/ 0 w 303"/>
                  <a:gd name="T15" fmla="*/ 0 h 272"/>
                  <a:gd name="T16" fmla="*/ 0 w 303"/>
                  <a:gd name="T17" fmla="*/ 0 h 272"/>
                  <a:gd name="T18" fmla="*/ 0 w 303"/>
                  <a:gd name="T19" fmla="*/ 0 h 272"/>
                  <a:gd name="T20" fmla="*/ 0 w 303"/>
                  <a:gd name="T21" fmla="*/ 0 h 272"/>
                  <a:gd name="T22" fmla="*/ 0 w 303"/>
                  <a:gd name="T23" fmla="*/ 0 h 272"/>
                  <a:gd name="T24" fmla="*/ 0 w 303"/>
                  <a:gd name="T25" fmla="*/ 0 h 272"/>
                  <a:gd name="T26" fmla="*/ 0 w 303"/>
                  <a:gd name="T27" fmla="*/ 0 h 272"/>
                  <a:gd name="T28" fmla="*/ 0 w 303"/>
                  <a:gd name="T29" fmla="*/ 0 h 272"/>
                  <a:gd name="T30" fmla="*/ 0 w 303"/>
                  <a:gd name="T31" fmla="*/ 0 h 272"/>
                  <a:gd name="T32" fmla="*/ 0 w 303"/>
                  <a:gd name="T33" fmla="*/ 0 h 272"/>
                  <a:gd name="T34" fmla="*/ 0 w 303"/>
                  <a:gd name="T35" fmla="*/ 0 h 272"/>
                  <a:gd name="T36" fmla="*/ 0 w 303"/>
                  <a:gd name="T37" fmla="*/ 0 h 272"/>
                  <a:gd name="T38" fmla="*/ 0 w 303"/>
                  <a:gd name="T39" fmla="*/ 0 h 272"/>
                  <a:gd name="T40" fmla="*/ 0 w 303"/>
                  <a:gd name="T41" fmla="*/ 0 h 272"/>
                  <a:gd name="T42" fmla="*/ 0 w 303"/>
                  <a:gd name="T43" fmla="*/ 0 h 272"/>
                  <a:gd name="T44" fmla="*/ 0 w 303"/>
                  <a:gd name="T45" fmla="*/ 0 h 272"/>
                  <a:gd name="T46" fmla="*/ 0 w 303"/>
                  <a:gd name="T47" fmla="*/ 0 h 272"/>
                  <a:gd name="T48" fmla="*/ 0 w 303"/>
                  <a:gd name="T49" fmla="*/ 0 h 272"/>
                  <a:gd name="T50" fmla="*/ 0 w 303"/>
                  <a:gd name="T51" fmla="*/ 0 h 272"/>
                  <a:gd name="T52" fmla="*/ 0 w 303"/>
                  <a:gd name="T53" fmla="*/ 0 h 272"/>
                  <a:gd name="T54" fmla="*/ 0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0 w 303"/>
                  <a:gd name="T63" fmla="*/ 0 h 272"/>
                  <a:gd name="T64" fmla="*/ 0 w 303"/>
                  <a:gd name="T65" fmla="*/ 0 h 272"/>
                  <a:gd name="T66" fmla="*/ 0 w 303"/>
                  <a:gd name="T67" fmla="*/ 0 h 272"/>
                  <a:gd name="T68" fmla="*/ 0 w 303"/>
                  <a:gd name="T69" fmla="*/ 0 h 272"/>
                  <a:gd name="T70" fmla="*/ 0 w 303"/>
                  <a:gd name="T71" fmla="*/ 0 h 272"/>
                  <a:gd name="T72" fmla="*/ 0 w 303"/>
                  <a:gd name="T73" fmla="*/ 0 h 272"/>
                  <a:gd name="T74" fmla="*/ 0 w 303"/>
                  <a:gd name="T75" fmla="*/ 0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83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4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5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86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" name="Clip" r:id="rId14" imgW="819000" imgH="847800" progId="MS_ClipArt_Gallery.2">
                    <p:embed/>
                  </p:oleObj>
                </mc:Choice>
                <mc:Fallback>
                  <p:oleObj name="Clip" r:id="rId1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7" name="Clip" r:id="rId15" imgW="1266840" imgH="1200240" progId="MS_ClipArt_Gallery.2">
                    <p:embed/>
                  </p:oleObj>
                </mc:Choice>
                <mc:Fallback>
                  <p:oleObj name="Clip" r:id="rId1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89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8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9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0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1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two modes of operation of IEEE 802.11</a:t>
            </a:r>
          </a:p>
          <a:p>
            <a:pPr lvl="1"/>
            <a:r>
              <a:rPr lang="en-US" dirty="0"/>
              <a:t>Infrastructure mode</a:t>
            </a:r>
          </a:p>
          <a:p>
            <a:pPr lvl="1"/>
            <a:r>
              <a:rPr lang="en-US" dirty="0"/>
              <a:t>Ad hoc mode</a:t>
            </a:r>
          </a:p>
          <a:p>
            <a:r>
              <a:rPr lang="en-US" dirty="0"/>
              <a:t>Infrastructure Mode</a:t>
            </a:r>
          </a:p>
          <a:p>
            <a:pPr lvl="1"/>
            <a:r>
              <a:rPr lang="en-US" dirty="0"/>
              <a:t>All communications go through an AP</a:t>
            </a:r>
          </a:p>
          <a:p>
            <a:pPr lvl="1"/>
            <a:r>
              <a:rPr lang="en-US" dirty="0" smtClean="0"/>
              <a:t>MS (Mobile Station) </a:t>
            </a:r>
            <a:r>
              <a:rPr lang="en-US" dirty="0"/>
              <a:t>to MS communications does not happen</a:t>
            </a:r>
          </a:p>
          <a:p>
            <a:pPr lvl="1"/>
            <a:r>
              <a:rPr lang="en-US" dirty="0"/>
              <a:t>Specifies the BSS or ESS ID or SSID as it is sometimes called</a:t>
            </a:r>
          </a:p>
          <a:p>
            <a:pPr lvl="1"/>
            <a:r>
              <a:rPr lang="en-US" dirty="0"/>
              <a:t>Some systems filter MAC addresses – spoofing is easy</a:t>
            </a:r>
          </a:p>
          <a:p>
            <a:pPr lvl="1"/>
            <a:r>
              <a:rPr lang="en-US" dirty="0"/>
              <a:t>We focus on this mode of operation</a:t>
            </a:r>
          </a:p>
          <a:p>
            <a:r>
              <a:rPr lang="en-US" dirty="0"/>
              <a:t>Ad hoc mode</a:t>
            </a:r>
          </a:p>
          <a:p>
            <a:pPr lvl="1"/>
            <a:r>
              <a:rPr lang="en-US" dirty="0"/>
              <a:t>MSs communicate with each other in a peer-to-peer manner</a:t>
            </a:r>
          </a:p>
          <a:p>
            <a:pPr lvl="1"/>
            <a:r>
              <a:rPr lang="en-US" dirty="0"/>
              <a:t>MSs do not forward </a:t>
            </a:r>
            <a:r>
              <a:rPr lang="en-US" dirty="0" smtClean="0"/>
              <a:t>packets</a:t>
            </a:r>
            <a:endParaRPr lang="en-US" dirty="0"/>
          </a:p>
          <a:p>
            <a:pPr lvl="1"/>
            <a:r>
              <a:rPr lang="en-US" dirty="0"/>
              <a:t>MSs have to be in range of one another in order to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Wireless Network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06937" y="46672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825750" y="2781300"/>
            <a:ext cx="2362200" cy="1762125"/>
            <a:chOff x="3839" y="1737"/>
            <a:chExt cx="1488" cy="111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-9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-9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-9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-96" charset="0"/>
                </a:defRPr>
              </a:lvl9pPr>
            </a:lstStyle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9" name="Picture 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5245100"/>
            <a:ext cx="21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914400" y="1709738"/>
            <a:ext cx="1755775" cy="1625600"/>
            <a:chOff x="567" y="1326"/>
            <a:chExt cx="1106" cy="1024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0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0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4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5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18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6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7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16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8" name="Clip" r:id="rId11" imgW="819000" imgH="847800" progId="MS_ClipArt_Gallery.2">
                      <p:embed/>
                    </p:oleObj>
                  </mc:Choice>
                  <mc:Fallback>
                    <p:oleObj name="Clip" r:id="rId1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9" name="Clip" r:id="rId12" imgW="1266840" imgH="1200240" progId="MS_ClipArt_Gallery.2">
                      <p:embed/>
                    </p:oleObj>
                  </mc:Choice>
                  <mc:Fallback>
                    <p:oleObj name="Clip" r:id="rId1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solidFill>
                            <a:srgbClr val="66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943100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009650" y="363220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2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3005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800225" y="4651375"/>
            <a:ext cx="400050" cy="457200"/>
            <a:chOff x="2870" y="1518"/>
            <a:chExt cx="292" cy="320"/>
          </a:xfrm>
        </p:grpSpPr>
        <p:graphicFrame>
          <p:nvGraphicFramePr>
            <p:cNvPr id="2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649412" y="3702050"/>
            <a:ext cx="400050" cy="457200"/>
            <a:chOff x="2870" y="1518"/>
            <a:chExt cx="292" cy="320"/>
          </a:xfrm>
        </p:grpSpPr>
        <p:graphicFrame>
          <p:nvGraphicFramePr>
            <p:cNvPr id="2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2" name="Clip" r:id="rId15" imgW="819000" imgH="847800" progId="MS_ClipArt_Gallery.2">
                    <p:embed/>
                  </p:oleObj>
                </mc:Choice>
                <mc:Fallback>
                  <p:oleObj name="Clip" r:id="rId1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3" name="Clip" r:id="rId16" imgW="1266840" imgH="1200240" progId="MS_ClipArt_Gallery.2">
                    <p:embed/>
                  </p:oleObj>
                </mc:Choice>
                <mc:Fallback>
                  <p:oleObj name="Clip" r:id="rId1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263650" y="4508500"/>
            <a:ext cx="400050" cy="457200"/>
            <a:chOff x="2870" y="1518"/>
            <a:chExt cx="292" cy="320"/>
          </a:xfrm>
        </p:grpSpPr>
        <p:graphicFrame>
          <p:nvGraphicFramePr>
            <p:cNvPr id="3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name="Clip" r:id="rId17" imgW="819000" imgH="847800" progId="MS_ClipArt_Gallery.2">
                    <p:embed/>
                  </p:oleObj>
                </mc:Choice>
                <mc:Fallback>
                  <p:oleObj name="Clip" r:id="rId1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Clip" r:id="rId18" imgW="1266840" imgH="1200240" progId="MS_ClipArt_Gallery.2">
                    <p:embed/>
                  </p:oleObj>
                </mc:Choice>
                <mc:Fallback>
                  <p:oleObj name="Clip" r:id="rId1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1963737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1139825" y="3960813"/>
            <a:ext cx="400050" cy="457200"/>
            <a:chOff x="2870" y="1518"/>
            <a:chExt cx="292" cy="320"/>
          </a:xfrm>
        </p:grpSpPr>
        <p:graphicFrame>
          <p:nvGraphicFramePr>
            <p:cNvPr id="3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Clip" r:id="rId19" imgW="819000" imgH="847800" progId="MS_ClipArt_Gallery.2">
                    <p:embed/>
                  </p:oleObj>
                </mc:Choice>
                <mc:Fallback>
                  <p:oleObj name="Clip" r:id="rId1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Clip" r:id="rId20" imgW="1266840" imgH="1200240" progId="MS_ClipArt_Gallery.2">
                    <p:embed/>
                  </p:oleObj>
                </mc:Choice>
                <mc:Fallback>
                  <p:oleObj name="Clip" r:id="rId2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397250" y="45831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7" descr="31u_bnr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265738"/>
            <a:ext cx="214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4187825" y="5616575"/>
            <a:ext cx="400050" cy="457200"/>
            <a:chOff x="2870" y="1518"/>
            <a:chExt cx="292" cy="320"/>
          </a:xfrm>
        </p:grpSpPr>
        <p:graphicFrame>
          <p:nvGraphicFramePr>
            <p:cNvPr id="4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8" name="Clip" r:id="rId21" imgW="819000" imgH="847800" progId="MS_ClipArt_Gallery.2">
                    <p:embed/>
                  </p:oleObj>
                </mc:Choice>
                <mc:Fallback>
                  <p:oleObj name="Clip" r:id="rId21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Clip" r:id="rId22" imgW="1266840" imgH="1200240" progId="MS_ClipArt_Gallery.2">
                    <p:embed/>
                  </p:oleObj>
                </mc:Choice>
                <mc:Fallback>
                  <p:oleObj name="Clip" r:id="rId22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4389437" y="4672013"/>
            <a:ext cx="400050" cy="457200"/>
            <a:chOff x="2870" y="1518"/>
            <a:chExt cx="292" cy="320"/>
          </a:xfrm>
        </p:grpSpPr>
        <p:graphicFrame>
          <p:nvGraphicFramePr>
            <p:cNvPr id="4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Clip" r:id="rId23" imgW="819000" imgH="847800" progId="MS_ClipArt_Gallery.2">
                    <p:embed/>
                  </p:oleObj>
                </mc:Choice>
                <mc:Fallback>
                  <p:oleObj name="Clip" r:id="rId2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Clip" r:id="rId24" imgW="1266840" imgH="1200240" progId="MS_ClipArt_Gallery.2">
                    <p:embed/>
                  </p:oleObj>
                </mc:Choice>
                <mc:Fallback>
                  <p:oleObj name="Clip" r:id="rId2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3651250" y="5473700"/>
            <a:ext cx="400050" cy="457200"/>
            <a:chOff x="2870" y="1518"/>
            <a:chExt cx="292" cy="320"/>
          </a:xfrm>
        </p:grpSpPr>
        <p:graphicFrame>
          <p:nvGraphicFramePr>
            <p:cNvPr id="4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Clip" r:id="rId25" imgW="819000" imgH="847800" progId="MS_ClipArt_Gallery.2">
                    <p:embed/>
                  </p:oleObj>
                </mc:Choice>
                <mc:Fallback>
                  <p:oleObj name="Clip" r:id="rId2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Clip" r:id="rId26" imgW="1266840" imgH="1200240" progId="MS_ClipArt_Gallery.2">
                    <p:embed/>
                  </p:oleObj>
                </mc:Choice>
                <mc:Fallback>
                  <p:oleObj name="Clip" r:id="rId2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3527425" y="4926013"/>
            <a:ext cx="400050" cy="457200"/>
            <a:chOff x="2870" y="1518"/>
            <a:chExt cx="292" cy="320"/>
          </a:xfrm>
        </p:grpSpPr>
        <p:graphicFrame>
          <p:nvGraphicFramePr>
            <p:cNvPr id="5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Clip" r:id="rId27" imgW="819000" imgH="847800" progId="MS_ClipArt_Gallery.2">
                    <p:embed/>
                  </p:oleObj>
                </mc:Choice>
                <mc:Fallback>
                  <p:oleObj name="Clip" r:id="rId2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Clip" r:id="rId28" imgW="1266840" imgH="1200240" progId="MS_ClipArt_Gallery.2">
                    <p:embed/>
                  </p:oleObj>
                </mc:Choice>
                <mc:Fallback>
                  <p:oleObj name="Clip" r:id="rId2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5603875" y="5697538"/>
            <a:ext cx="400050" cy="457200"/>
            <a:chOff x="2870" y="1518"/>
            <a:chExt cx="292" cy="320"/>
          </a:xfrm>
        </p:grpSpPr>
        <p:graphicFrame>
          <p:nvGraphicFramePr>
            <p:cNvPr id="5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6" name="Clip" r:id="rId29" imgW="819000" imgH="847800" progId="MS_ClipArt_Gallery.2">
                    <p:embed/>
                  </p:oleObj>
                </mc:Choice>
                <mc:Fallback>
                  <p:oleObj name="Clip" r:id="rId2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7" name="Clip" r:id="rId30" imgW="1266840" imgH="1200240" progId="MS_ClipArt_Gallery.2">
                    <p:embed/>
                  </p:oleObj>
                </mc:Choice>
                <mc:Fallback>
                  <p:oleObj name="Clip" r:id="rId3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4597400" y="5164138"/>
            <a:ext cx="835025" cy="457200"/>
            <a:chOff x="3345" y="3383"/>
            <a:chExt cx="526" cy="288"/>
          </a:xfrm>
        </p:grpSpPr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6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88" name="Clip" r:id="rId31" imgW="819000" imgH="847800" progId="MS_ClipArt_Gallery.2">
                      <p:embed/>
                    </p:oleObj>
                  </mc:Choice>
                  <mc:Fallback>
                    <p:oleObj name="Clip" r:id="rId3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89" name="Clip" r:id="rId32" imgW="1266840" imgH="1200240" progId="MS_ClipArt_Gallery.2">
                      <p:embed/>
                    </p:oleObj>
                  </mc:Choice>
                  <mc:Fallback>
                    <p:oleObj name="Clip" r:id="rId3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4835525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 flipV="1">
            <a:off x="4064000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87"/>
          <p:cNvGrpSpPr>
            <a:grpSpLocks/>
          </p:cNvGrpSpPr>
          <p:nvPr/>
        </p:nvGrpSpPr>
        <p:grpSpPr bwMode="auto">
          <a:xfrm>
            <a:off x="4364037" y="1362075"/>
            <a:ext cx="4233863" cy="4064000"/>
            <a:chOff x="2896" y="858"/>
            <a:chExt cx="2667" cy="2560"/>
          </a:xfrm>
        </p:grpSpPr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handoff: mobile changes base station providing connection into wired network</a:t>
              </a:r>
            </a:p>
          </p:txBody>
        </p:sp>
        <p:sp>
          <p:nvSpPr>
            <p:cNvPr id="6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74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3341</TotalTime>
  <Words>2478</Words>
  <Application>Microsoft Office PowerPoint</Application>
  <PresentationFormat>On-screen Show (4:3)</PresentationFormat>
  <Paragraphs>401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Origin</vt:lpstr>
      <vt:lpstr>Clip</vt:lpstr>
      <vt:lpstr>Picture</vt:lpstr>
      <vt:lpstr>Security in IEEE 802.11 WLANs</vt:lpstr>
      <vt:lpstr>Outline</vt:lpstr>
      <vt:lpstr>Classification of Wireless Systems</vt:lpstr>
      <vt:lpstr>Elements of a Wireless Network</vt:lpstr>
      <vt:lpstr>Elements of a Wireless Network (cont.)</vt:lpstr>
      <vt:lpstr>Elements of a Wireless Network (cont.)</vt:lpstr>
      <vt:lpstr>802.11 LAN Architecture</vt:lpstr>
      <vt:lpstr>Operational Details</vt:lpstr>
      <vt:lpstr>Elements of a Wireless Network (cont.)</vt:lpstr>
      <vt:lpstr>Elements of a Wireless Network (cont.)</vt:lpstr>
      <vt:lpstr>Terminology</vt:lpstr>
      <vt:lpstr>Types of Messages in 802.11</vt:lpstr>
      <vt:lpstr>Management Frames in 802.11</vt:lpstr>
      <vt:lpstr>Beacons</vt:lpstr>
      <vt:lpstr>Association</vt:lpstr>
      <vt:lpstr>Re-association and Dissociation</vt:lpstr>
      <vt:lpstr>Wired Equivalent Privacy (WEP)</vt:lpstr>
      <vt:lpstr>WEP Keys</vt:lpstr>
      <vt:lpstr>WEP Authentication</vt:lpstr>
      <vt:lpstr>WEP Authentication - Shared Key</vt:lpstr>
      <vt:lpstr>WEP Confidentiality</vt:lpstr>
      <vt:lpstr>WEP Confidentiality (cont.)</vt:lpstr>
      <vt:lpstr>WEP Confidentiality - Weakness</vt:lpstr>
      <vt:lpstr>Attacks against WEP</vt:lpstr>
      <vt:lpstr>Attacks against WEP (cont.)</vt:lpstr>
      <vt:lpstr>Attacks against WEP (cont.)</vt:lpstr>
      <vt:lpstr>Tools to Attack WEP</vt:lpstr>
      <vt:lpstr>Recent Trends in 802.11 Security</vt:lpstr>
      <vt:lpstr>802.11i and WPA</vt:lpstr>
      <vt:lpstr>Some Security Solutions for Wireless LANs</vt:lpstr>
      <vt:lpstr>Physical Solutions</vt:lpstr>
      <vt:lpstr>Logical Solutions</vt:lpstr>
      <vt:lpstr>Logical Solutions (cont.)</vt:lpstr>
      <vt:lpstr>Solutions Provided by APs</vt:lpstr>
      <vt:lpstr>Intermediate WLAN</vt:lpstr>
      <vt:lpstr>VPN</vt:lpstr>
      <vt:lpstr>VPN Architecture</vt:lpstr>
      <vt:lpstr>VPN Architecture</vt:lpstr>
      <vt:lpstr>Enterprise WLAN</vt:lpstr>
      <vt:lpstr>VLANs</vt:lpstr>
      <vt:lpstr>VLAN Architecture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Amir</dc:creator>
  <cp:lastModifiedBy>Amir</cp:lastModifiedBy>
  <cp:revision>490</cp:revision>
  <dcterms:created xsi:type="dcterms:W3CDTF">2006-08-16T00:00:00Z</dcterms:created>
  <dcterms:modified xsi:type="dcterms:W3CDTF">2013-04-02T17:58:27Z</dcterms:modified>
</cp:coreProperties>
</file>